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PartName="/ppt/journey/theme/theme1.xml" ContentType="application/vnd.openxmlformats-officedocument.theme+xml"/>
  <Override PartName="/ppt/journey/slideMasters/slideMaster1.xml" ContentType="application/vnd.openxmlformats-officedocument.presentationml.slideMaster+xml"/>
  <Override PartName="/ppt/journey/slideMasters/theme/theme2.xml" ContentType="application/vnd.openxmlformats-officedocument.theme+xml"/>
  <Override PartName="/ppt/journey/slideLayouts/slideLayout1.xml" ContentType="application/vnd.openxmlformats-officedocument.presentationml.slideLayout+xml"/>
  <Override PartName="/ppt/journey/slideLayouts/slideLayout2.xml" ContentType="application/vnd.openxmlformats-officedocument.presentationml.slideLayout+xml"/>
  <Override PartName="/ppt/journey/slideLayouts/slideLayout3.xml" ContentType="application/vnd.openxmlformats-officedocument.presentationml.slideLayout+xml"/>
  <Override PartName="/ppt/journey/slideLayouts/slideLayout4.xml" ContentType="application/vnd.openxmlformats-officedocument.presentationml.slideLayout+xml"/>
  <Override PartName="/ppt/journey/slideLayouts/slideLayout5.xml" ContentType="application/vnd.openxmlformats-officedocument.presentationml.slideLayout+xml"/>
  <Override PartName="/ppt/journey/slideLayouts/slideLayout6.xml" ContentType="application/vnd.openxmlformats-officedocument.presentationml.slideLayout+xml"/>
  <Override PartName="/ppt/journey/notesMasters/notesMaster1.xml" ContentType="application/vnd.openxmlformats-officedocument.presentationml.notesMaster+xml"/>
  <Override PartName="/ppt/journey/notesMasters/theme/theme3.xml" ContentType="application/vnd.openxmlformats-officedocument.theme+xml"/>
  <Override PartName="/ppt/journey/presProps.xml" ContentType="application/vnd.openxmlformats-officedocument.presentationml.presProps+xml"/>
  <Override PartName="/ppt/journey/tableStyles.xml" ContentType="application/vnd.openxmlformats-officedocument.presentationml.tableStyles+xml"/>
  <Override PartName="/ppt/slides/slide69.xml" ContentType="application/vnd.openxmlformats-officedocument.presentationml.slide+xml"/>
  <Override PartName="/ppt/journey/notesSlides/notesSlide1.xml" ContentType="application/vnd.openxmlformats-officedocument.presentationml.notesSlide+xml"/>
  <Override PartName="/ppt/slides/slide70.xml" ContentType="application/vnd.openxmlformats-officedocument.presentationml.slide+xml"/>
  <Override PartName="/ppt/journey/notesSlides/notesSlide2.xml" ContentType="application/vnd.openxmlformats-officedocument.presentationml.notesSlide+xml"/>
  <Override PartName="/ppt/slides/slide71.xml" ContentType="application/vnd.openxmlformats-officedocument.presentationml.slide+xml"/>
  <Override PartName="/ppt/journey/notesSlides/notesSlide3.xml" ContentType="application/vnd.openxmlformats-officedocument.presentationml.notesSlide+xml"/>
  <Override PartName="/ppt/slides/slide72.xml" ContentType="application/vnd.openxmlformats-officedocument.presentationml.slide+xml"/>
  <Override PartName="/ppt/journey/notesSlides/notesSlide4.xml" ContentType="application/vnd.openxmlformats-officedocument.presentationml.notesSlide+xml"/>
  <Override PartName="/ppt/slides/slide73.xml" ContentType="application/vnd.openxmlformats-officedocument.presentationml.slide+xml"/>
  <Override PartName="/ppt/journey/notesSlides/notesSlide5.xml" ContentType="application/vnd.openxmlformats-officedocument.presentationml.notesSlide+xml"/>
  <Override PartName="/ppt/slides/slide74.xml" ContentType="application/vnd.openxmlformats-officedocument.presentationml.slide+xml"/>
  <Override PartName="/ppt/journey/notesSlides/notesSlide6.xml" ContentType="application/vnd.openxmlformats-officedocument.presentationml.notesSlide+xml"/>
  <Override PartName="/ppt/slides/slide75.xml" ContentType="application/vnd.openxmlformats-officedocument.presentationml.slide+xml"/>
  <Override PartName="/ppt/journey/notesSlides/notesSlide7.xml" ContentType="application/vnd.openxmlformats-officedocument.presentationml.notesSlide+xml"/>
  <Override PartName="/ppt/slides/slide76.xml" ContentType="application/vnd.openxmlformats-officedocument.presentationml.slide+xml"/>
  <Override PartName="/ppt/journey/notesSlides/notesSlide8.xml" ContentType="application/vnd.openxmlformats-officedocument.presentationml.notesSlid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49" r:id="rIdJourney92"/>
  </p:sldMasterIdLst>
  <p:notesMasterIdLst>
    <p:notesMasterId r:id="rId4"/>
    <p:notesMasterId r:id="rIdJourney93"/>
  </p:notesMasterIdLst>
  <p:sldIdLst>
    <p:sldId id="256" r:id="rId5"/>
    <p:sldId id="257" r:id="rId6"/>
    <p:sldId id="324" r:id="rIdJourney84"/>
    <p:sldId id="258" r:id="rId7"/>
    <p:sldId id="325" r:id="rIdJourney85"/>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326" r:id="rIdJourney86"/>
    <p:sldId id="273" r:id="rId22"/>
    <p:sldId id="274" r:id="rId23"/>
    <p:sldId id="275" r:id="rId24"/>
    <p:sldId id="276" r:id="rId25"/>
    <p:sldId id="277" r:id="rId26"/>
    <p:sldId id="278" r:id="rId27"/>
    <p:sldId id="279" r:id="rId28"/>
    <p:sldId id="280" r:id="rId29"/>
    <p:sldId id="281" r:id="rId30"/>
    <p:sldId id="282" r:id="rId31"/>
    <p:sldId id="327" r:id="rIdJourney87"/>
    <p:sldId id="283" r:id="rId32"/>
    <p:sldId id="284" r:id="rId33"/>
    <p:sldId id="285" r:id="rId34"/>
    <p:sldId id="286" r:id="rId35"/>
    <p:sldId id="287" r:id="rId36"/>
    <p:sldId id="288" r:id="rId37"/>
    <p:sldId id="289" r:id="rId38"/>
    <p:sldId id="290" r:id="rId39"/>
    <p:sldId id="291" r:id="rId40"/>
    <p:sldId id="292" r:id="rId41"/>
    <p:sldId id="293" r:id="rId42"/>
    <p:sldId id="294" r:id="rId43"/>
    <p:sldId id="328" r:id="rIdJourney88"/>
    <p:sldId id="295" r:id="rId44"/>
    <p:sldId id="296" r:id="rId45"/>
    <p:sldId id="297" r:id="rId46"/>
    <p:sldId id="298" r:id="rId47"/>
    <p:sldId id="329" r:id="rIdJourney89"/>
    <p:sldId id="299" r:id="rId48"/>
    <p:sldId id="300" r:id="rId49"/>
    <p:sldId id="301" r:id="rId50"/>
    <p:sldId id="302" r:id="rId51"/>
    <p:sldId id="303" r:id="rId52"/>
    <p:sldId id="304" r:id="rId53"/>
    <p:sldId id="305" r:id="rId54"/>
    <p:sldId id="306" r:id="rId55"/>
    <p:sldId id="307" r:id="rId56"/>
    <p:sldId id="308" r:id="rId57"/>
    <p:sldId id="309" r:id="rId58"/>
    <p:sldId id="330" r:id="rIdJourney90"/>
    <p:sldId id="310" r:id="rId59"/>
    <p:sldId id="311" r:id="rId60"/>
    <p:sldId id="312" r:id="rId61"/>
    <p:sldId id="313" r:id="rId62"/>
    <p:sldId id="314" r:id="rId63"/>
    <p:sldId id="315" r:id="rId64"/>
    <p:sldId id="331" r:id="rIdJourney91"/>
    <p:sldId id="316" r:id="rId65"/>
    <p:sldId id="317" r:id="rId66"/>
    <p:sldId id="318" r:id="rId67"/>
    <p:sldId id="319" r:id="rId68"/>
    <p:sldId id="320" r:id="rId69"/>
    <p:sldId id="321" r:id="rId70"/>
    <p:sldId id="322" r:id="rId71"/>
    <p:sldId id="323" r:id="rId72"/>
  </p:sldIdLst>
  <p:sldSz cy="6858000" cx="12191675"/>
  <p:notesSz cx="6858000" cy="12191675"/>
  <p:embeddedFontLst>
    <p:embeddedFont>
      <p:font typeface="Lexend Light"/>
      <p:regular r:id="rId73"/>
      <p:bold r:id="rId74"/>
    </p:embeddedFont>
    <p:embeddedFont>
      <p:font typeface="Lexend ExtraLight"/>
      <p:regular r:id="rId75"/>
      <p:bold r:id="rId76"/>
    </p:embeddedFont>
    <p:embeddedFont>
      <p:font typeface="Lexend"/>
      <p:regular r:id="rId77"/>
      <p:bold r:id="rId78"/>
    </p:embeddedFont>
    <p:embeddedFont>
      <p:font typeface="Lexend Thin"/>
      <p:regular r:id="rId79"/>
      <p:bold r:id="rId80"/>
    </p:embeddedFont>
    <p:embeddedFont>
      <p:font typeface="Lexend Deca"/>
      <p:regular r:id="rId81"/>
      <p:bold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3" roundtripDataSignature="AMtx7miOopL24lDUSzgRsz/N3F8TIQurD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83" Type="http://customschemas.google.com/relationships/presentationmetadata" Target="metadata"/><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80" Type="http://schemas.openxmlformats.org/officeDocument/2006/relationships/font" Target="fonts/LexendThin-bold.fntdata"/><Relationship Id="rId82" Type="http://schemas.openxmlformats.org/officeDocument/2006/relationships/font" Target="fonts/LexendDeca-bold.fntdata"/><Relationship Id="rId81" Type="http://schemas.openxmlformats.org/officeDocument/2006/relationships/font" Target="fonts/LexendDeca-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font" Target="fonts/LexendLight-regular.fntdata"/><Relationship Id="rId72" Type="http://schemas.openxmlformats.org/officeDocument/2006/relationships/slide" Target="slides/slide68.xml"/><Relationship Id="rId31" Type="http://schemas.openxmlformats.org/officeDocument/2006/relationships/slide" Target="slides/slide27.xml"/><Relationship Id="rId75" Type="http://schemas.openxmlformats.org/officeDocument/2006/relationships/font" Target="fonts/LexendExtraLight-regular.fntdata"/><Relationship Id="rId30" Type="http://schemas.openxmlformats.org/officeDocument/2006/relationships/slide" Target="slides/slide26.xml"/><Relationship Id="rId74" Type="http://schemas.openxmlformats.org/officeDocument/2006/relationships/font" Target="fonts/LexendLight-bold.fntdata"/><Relationship Id="rId33" Type="http://schemas.openxmlformats.org/officeDocument/2006/relationships/slide" Target="slides/slide29.xml"/><Relationship Id="rId77" Type="http://schemas.openxmlformats.org/officeDocument/2006/relationships/font" Target="fonts/Lexend-regular.fntdata"/><Relationship Id="rId32" Type="http://schemas.openxmlformats.org/officeDocument/2006/relationships/slide" Target="slides/slide28.xml"/><Relationship Id="rId76" Type="http://schemas.openxmlformats.org/officeDocument/2006/relationships/font" Target="fonts/LexendExtraLight-bold.fntdata"/><Relationship Id="rId35" Type="http://schemas.openxmlformats.org/officeDocument/2006/relationships/slide" Target="slides/slide31.xml"/><Relationship Id="rId79" Type="http://schemas.openxmlformats.org/officeDocument/2006/relationships/font" Target="fonts/LexendThin-regular.fntdata"/><Relationship Id="rId34" Type="http://schemas.openxmlformats.org/officeDocument/2006/relationships/slide" Target="slides/slide30.xml"/><Relationship Id="rId78" Type="http://schemas.openxmlformats.org/officeDocument/2006/relationships/font" Target="fonts/Lexend-bold.fntdata"/><Relationship Id="rId71" Type="http://schemas.openxmlformats.org/officeDocument/2006/relationships/slide" Target="slides/slide67.xml"/><Relationship Id="rId70" Type="http://schemas.openxmlformats.org/officeDocument/2006/relationships/slide" Target="slides/slide66.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slide" Target="slides/slide62.xml"/><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slide" Target="slides/slide64.xml"/><Relationship Id="rId23" Type="http://schemas.openxmlformats.org/officeDocument/2006/relationships/slide" Target="slides/slide19.xml"/><Relationship Id="rId67" Type="http://schemas.openxmlformats.org/officeDocument/2006/relationships/slide" Target="slides/slide63.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slide" Target="slides/slide65.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 Id="rIdJourney84" Type="http://schemas.openxmlformats.org/officeDocument/2006/relationships/slide" Target="slides/slide69.xml"/><Relationship Id="rIdJourney85" Type="http://schemas.openxmlformats.org/officeDocument/2006/relationships/slide" Target="slides/slide70.xml"/><Relationship Id="rIdJourney86" Type="http://schemas.openxmlformats.org/officeDocument/2006/relationships/slide" Target="slides/slide71.xml"/><Relationship Id="rIdJourney87" Type="http://schemas.openxmlformats.org/officeDocument/2006/relationships/slide" Target="slides/slide72.xml"/><Relationship Id="rIdJourney88" Type="http://schemas.openxmlformats.org/officeDocument/2006/relationships/slide" Target="slides/slide73.xml"/><Relationship Id="rIdJourney89" Type="http://schemas.openxmlformats.org/officeDocument/2006/relationships/slide" Target="slides/slide74.xml"/><Relationship Id="rIdJourney90" Type="http://schemas.openxmlformats.org/officeDocument/2006/relationships/slide" Target="slides/slide75.xml"/><Relationship Id="rIdJourney91" Type="http://schemas.openxmlformats.org/officeDocument/2006/relationships/slide" Target="slides/slide76.xml"/><Relationship Id="rIdJourney92" Type="http://schemas.openxmlformats.org/officeDocument/2006/relationships/slideMaster" Target="journey/slideMasters/slideMaster1.xml"/><Relationship Id="rIdJourney93" Type="http://schemas.openxmlformats.org/officeDocument/2006/relationships/notesMaster" Target="journey/notesMasters/notesMaster1.xml"/></Relationships>
</file>

<file path=ppt/journey/notesMasters/_rels/notesMaster1.xml.rels><?xml version='1.0' encoding='UTF-8' standalone='yes'?>
<Relationships xmlns="http://schemas.openxmlformats.org/package/2006/relationships"><Relationship Type="http://schemas.openxmlformats.org/officeDocument/2006/relationships/theme" Target="theme/theme3.xml" Id="Rc9be4839503944d1"/></Relationships>
</file>

<file path=ppt/journey/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journey/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journey/notesSlides/_rels/notesSlide1.xml.rels><?xml version='1.0' encoding='UTF-8' standalone='yes'?>
<Relationships xmlns="http://schemas.openxmlformats.org/package/2006/relationships"><Relationship Type="http://schemas.openxmlformats.org/officeDocument/2006/relationships/slide" Target="../../slides/slide69.xml" Id="R8bd705a6025e4c6d"/><Relationship Type="http://schemas.openxmlformats.org/officeDocument/2006/relationships/notesMaster" Target="../notesMasters/notesMaster1.xml" Id="Rc51f7ae1f3e94027"/></Relationships>
</file>

<file path=ppt/journey/notesSlides/_rels/notesSlide2.xml.rels><?xml version='1.0' encoding='UTF-8' standalone='yes'?>
<Relationships xmlns="http://schemas.openxmlformats.org/package/2006/relationships"><Relationship Type="http://schemas.openxmlformats.org/officeDocument/2006/relationships/slide" Target="../../slides/slide70.xml" Id="R6c246fb6c9174858"/><Relationship Type="http://schemas.openxmlformats.org/officeDocument/2006/relationships/notesMaster" Target="../notesMasters/notesMaster1.xml" Id="R79b28c809af0468d"/></Relationships>
</file>

<file path=ppt/journey/notesSlides/_rels/notesSlide3.xml.rels><?xml version='1.0' encoding='UTF-8' standalone='yes'?>
<Relationships xmlns="http://schemas.openxmlformats.org/package/2006/relationships"><Relationship Type="http://schemas.openxmlformats.org/officeDocument/2006/relationships/slide" Target="../../slides/slide71.xml" Id="R5c6d5d759b4d45c6"/><Relationship Type="http://schemas.openxmlformats.org/officeDocument/2006/relationships/notesMaster" Target="../notesMasters/notesMaster1.xml" Id="R8d3f719f798047d8"/></Relationships>
</file>

<file path=ppt/journey/notesSlides/_rels/notesSlide4.xml.rels><?xml version='1.0' encoding='UTF-8' standalone='yes'?>
<Relationships xmlns="http://schemas.openxmlformats.org/package/2006/relationships"><Relationship Type="http://schemas.openxmlformats.org/officeDocument/2006/relationships/slide" Target="../../slides/slide72.xml" Id="R818d6b1843474562"/><Relationship Type="http://schemas.openxmlformats.org/officeDocument/2006/relationships/notesMaster" Target="../notesMasters/notesMaster1.xml" Id="Rf1e1b80c2e2748e9"/></Relationships>
</file>

<file path=ppt/journey/notesSlides/_rels/notesSlide5.xml.rels><?xml version='1.0' encoding='UTF-8' standalone='yes'?>
<Relationships xmlns="http://schemas.openxmlformats.org/package/2006/relationships"><Relationship Type="http://schemas.openxmlformats.org/officeDocument/2006/relationships/slide" Target="../../slides/slide73.xml" Id="R8f30cc097cdc4d83"/><Relationship Type="http://schemas.openxmlformats.org/officeDocument/2006/relationships/notesMaster" Target="../notesMasters/notesMaster1.xml" Id="Rd68c834a48c246b6"/></Relationships>
</file>

<file path=ppt/journey/notesSlides/_rels/notesSlide6.xml.rels><?xml version='1.0' encoding='UTF-8' standalone='yes'?>
<Relationships xmlns="http://schemas.openxmlformats.org/package/2006/relationships"><Relationship Type="http://schemas.openxmlformats.org/officeDocument/2006/relationships/slide" Target="../../slides/slide74.xml" Id="Raf5871da09f04211"/><Relationship Type="http://schemas.openxmlformats.org/officeDocument/2006/relationships/notesMaster" Target="../notesMasters/notesMaster1.xml" Id="R2e24ce248a814b95"/></Relationships>
</file>

<file path=ppt/journey/notesSlides/_rels/notesSlide7.xml.rels><?xml version='1.0' encoding='UTF-8' standalone='yes'?>
<Relationships xmlns="http://schemas.openxmlformats.org/package/2006/relationships"><Relationship Type="http://schemas.openxmlformats.org/officeDocument/2006/relationships/slide" Target="../../slides/slide75.xml" Id="R82481ac870dd4abf"/><Relationship Type="http://schemas.openxmlformats.org/officeDocument/2006/relationships/notesMaster" Target="../notesMasters/notesMaster1.xml" Id="R585536c9497e4258"/></Relationships>
</file>

<file path=ppt/journey/notesSlides/_rels/notesSlide8.xml.rels><?xml version='1.0' encoding='UTF-8' standalone='yes'?>
<Relationships xmlns="http://schemas.openxmlformats.org/package/2006/relationships"><Relationship Type="http://schemas.openxmlformats.org/officeDocument/2006/relationships/slide" Target="../../slides/slide76.xml" Id="R15d1684421a54e47"/><Relationship Type="http://schemas.openxmlformats.org/officeDocument/2006/relationships/notesMaster" Target="../notesMasters/notesMaster1.xml" Id="R5d9b760560284b0c"/></Relationships>
</file>

<file path=ppt/journey/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the room what usually happens to an enquiry arriving after they close for the day. Open the Journey Lab and start with Ama. Show the welcome, three qualification questions, and permission boundary. Explain that automatic replies can answer an inbound enquiry, while ongoing marketing contact needs the appropriate permission. Workshop hub: https://workshop.wms.africa/journey . Samples are fictional. The browser uses saved, reviewed AI outputs; /journey CASE uses live AI privately for the partner. The downloadable follow-up flows end in review, not automatic customer broadcasts. Preserve the complete existing teaching block that follows.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journey/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Exness pays DAs under CPA rules when new referred clients meet applicable deposit and activity requirements. IB remuneration follows eligible trading and depends on account type, instrument and partner level. No earnings improvement is guaranteed. The workshop tests how better onboarding and support affect outcomes. Source: https://get.exness-affiliates.help/hc/en-us/articles/360016522379-What-are-the-Exness-Partner-programs-available . Specific Standard calculation: https://get.exness-affiliates.help/hc/en-us/articles/360010858660-How-is-Standard-accounts-commission-calculated . Raw/Zero: https://get.exness-affiliates.help/hc/en-us/articles/360010855900-How-is-Zero-and-Raw-Spread-commission-calculated . Workshop hub: https://workshop.wms.africa/journey . Samples are fictional. The browser uses saved, reviewed AI outputs; /journey CASE uses live AI privately for the partner. The downloadable follow-up flows end in review, not automatic customer broadcasts. Preserve the complete existing teaching block that follows.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journey/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Run the education workflow with topic costs and experience new, then experienced. Compare the depth. Use the saved reviewed output if the model is unavailable. This makes the existing content multiplication and positioning blocks commercially concrete. Do not claim a lesson causes more trading or commission. Workshop hub: https://workshop.wms.africa/journey . Samples are fictional. The browser uses saved, reviewed AI outputs; /journey CASE uses live AI privately for the partner. The downloadable follow-up flows end in review, not automatic customer broadcasts. Preserve the complete existing teaching block that follows.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journey/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existing live Google Form and linked response sheet. Show only fictional workshop rows. The form confirmation links to Telegram. /start form waits for a synced record and asks for bot consent. A form/email match does not verify identity. Source: https://my.exnessaffiliates.com/api/schema/ . Workshop hub: https://workshop.wms.africa/journey . Samples are fictional. The browser uses saved, reviewed AI outputs; /journey CASE uses live AI privately for the partner. The downloadable follow-up flows end in review, not automatic customer broadcasts. Preserve the complete existing teaching block that follows.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journey/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Try /journey welcome and /journey qualify. Show the qualification-card CSV. The implemented client-report integration checks attribution and available KYC/first-deposit/first-trade flags. Those flags alone do not prove CPA qualification. This is self-declared lead fit, not an affordability assessment or a prediction of profitable clients. Source: https://get.exness-affiliates.help/hc/en-us/articles/360016773680-How-to-become-a-Digital-Affiliate-DA . Workshop hub: https://workshop.wms.africa/journey . Samples are fictional. The browser uses saved, reviewed AI outputs; /journey CASE uses live AI privately for the partner. The downloadable follow-up flows end in review, not automatic customer broadcasts. Preserve the complete existing teaching block that follows.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journey/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Try /journey onboarding. Use the browser simulator to mark KYC recorded. The next step changes to optional orientation rather than another verification reminder. In the real workflow, refresh one independently verified consenting record through /journey/check. API reads can fail or lag. The model cannot complete KYC, open accounts, fund accounts or declare CPA qualification. Workshop hub: https://workshop.wms.africa/journey . Samples are fictional. The browser uses saved, reviewed AI outputs; /journey CASE uses live AI privately for the partner. The downloadable follow-up flows end in review, not automatic customer broadcasts. Preserve the complete existing teaching block that follows.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journey/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conversation-gap demo uses the bot's last recorded inbound message, not trading-account inactivity. The checked client report has a first-trade flag but no complete current activity history. Never claim someone stopped trading or lost money from these fields. Ongoing support is commercially relevant to an IB, but it must not pressure trading to earn commission. The re-engagement template produces a review queue. Workshop hub: https://workshop.wms.africa/journey . Samples are fictional. The browser uses saved, reviewed AI outputs; /journey CASE uses live AI privately for the partner. The downloadable follow-up flows end in review, not automatic customer broadcasts. Preserve the complete existing teaching block that follows.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journey/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the original group challenge and worksheet that follow. Add these checks to the demonstration: identity before private account access, lead fit versus CPA status, stale-data hold, stop on opt-out and human handoff. Use one of the five reusable flows rather than implementing everything. Budget 25 minutes as already planned. Workshop hub: https://workshop.wms.africa/journey . Samples are fictional. The browser uses saved, reviewed AI outputs; /journey CASE uses live AI privately for the partner. The downloadable follow-up flows end in review, not automatic customer broadcasts. Preserve the complete existing teaching block that follows.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journey/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journey/slideLayouts/_rels/slideLayout1.xml.rels><?xml version='1.0' encoding='UTF-8' standalone='yes'?>
<Relationships xmlns="http://schemas.openxmlformats.org/package/2006/relationships"><Relationship Type="http://schemas.openxmlformats.org/officeDocument/2006/relationships/slideMaster" Target="../slideMasters/slideMaster1.xml" Id="R4ce7fdcb87a6402f"/></Relationships>
</file>

<file path=ppt/journey/slideLayouts/_rels/slideLayout2.xml.rels><?xml version='1.0' encoding='UTF-8' standalone='yes'?>
<Relationships xmlns="http://schemas.openxmlformats.org/package/2006/relationships"><Relationship Type="http://schemas.openxmlformats.org/officeDocument/2006/relationships/slideMaster" Target="../slideMasters/slideMaster1.xml" Id="Ra1d45fcbe9d24056"/></Relationships>
</file>

<file path=ppt/journey/slideLayouts/_rels/slideLayout3.xml.rels><?xml version='1.0' encoding='UTF-8' standalone='yes'?>
<Relationships xmlns="http://schemas.openxmlformats.org/package/2006/relationships"><Relationship Type="http://schemas.openxmlformats.org/officeDocument/2006/relationships/slideMaster" Target="../slideMasters/slideMaster1.xml" Id="Rd8fdaf14dec0476d"/></Relationships>
</file>

<file path=ppt/journey/slideLayouts/_rels/slideLayout4.xml.rels><?xml version='1.0' encoding='UTF-8' standalone='yes'?>
<Relationships xmlns="http://schemas.openxmlformats.org/package/2006/relationships"><Relationship Type="http://schemas.openxmlformats.org/officeDocument/2006/relationships/slideMaster" Target="../slideMasters/slideMaster1.xml" Id="Rf7ea6127fdbd415a"/></Relationships>
</file>

<file path=ppt/journey/slideLayouts/_rels/slideLayout5.xml.rels><?xml version='1.0' encoding='UTF-8' standalone='yes'?>
<Relationships xmlns="http://schemas.openxmlformats.org/package/2006/relationships"><Relationship Type="http://schemas.openxmlformats.org/officeDocument/2006/relationships/slideMaster" Target="../slideMasters/slideMaster1.xml" Id="Rbc70859085524cd8"/></Relationships>
</file>

<file path=ppt/journey/slideLayouts/_rels/slideLayout6.xml.rels><?xml version='1.0' encoding='UTF-8' standalone='yes'?>
<Relationships xmlns="http://schemas.openxmlformats.org/package/2006/relationships"><Relationship Type="http://schemas.openxmlformats.org/officeDocument/2006/relationships/slideMaster" Target="../slideMasters/slideMaster1.xml" Id="Rf14e9e0c9ede491e"/></Relationships>
</file>

<file path=ppt/journey/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195EF47-5E35-42C4-B151-7D956145983A}"/>
              </a:ext>
            </a:extLst>
          </p:cNvPr>
          <p:cNvSpPr>
            <a:spLocks xmlns:a="http://schemas.openxmlformats.org/drawingml/2006/main" noGrp="1"/>
          </p:cNvSpPr>
          <p:nvPr>
            <p:ph type="title" idx="0"/>
          </p:nvPr>
        </p:nvSpPr>
        <p:spPr>
          <a:xfrm xmlns:a="http://schemas.openxmlformats.org/drawingml/2006/main">
            <a:off x="1219168" y="2590800"/>
            <a:ext cx="975334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9FCC8D6-111C-4787-94CA-675D7A1C71DD}"/>
              </a:ext>
            </a:extLst>
          </p:cNvPr>
          <p:cNvSpPr>
            <a:spLocks xmlns:a="http://schemas.openxmlformats.org/drawingml/2006/main" noGrp="1"/>
          </p:cNvSpPr>
          <p:nvPr>
            <p:ph type="subTitle" idx="1"/>
          </p:nvPr>
        </p:nvSpPr>
        <p:spPr>
          <a:xfrm xmlns:a="http://schemas.openxmlformats.org/drawingml/2006/main">
            <a:off x="1828751" y="3771900"/>
            <a:ext cx="8534173"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journey/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4D4575A-EB1F-4EE0-BE3F-ABE1DDF0BA7F}"/>
              </a:ext>
            </a:extLst>
          </p:cNvPr>
          <p:cNvSpPr>
            <a:spLocks xmlns:a="http://schemas.openxmlformats.org/drawingml/2006/main" noGrp="1"/>
          </p:cNvSpPr>
          <p:nvPr>
            <p:ph type="title" idx="0"/>
          </p:nvPr>
        </p:nvSpPr>
        <p:spPr>
          <a:xfrm xmlns:a="http://schemas.openxmlformats.org/drawingml/2006/main">
            <a:off x="1219168" y="2857500"/>
            <a:ext cx="975334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journey/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623903A-D671-462E-B573-5ADD14D93C21}"/>
              </a:ext>
            </a:extLst>
          </p:cNvPr>
          <p:cNvSpPr>
            <a:spLocks xmlns:a="http://schemas.openxmlformats.org/drawingml/2006/main" noGrp="1"/>
          </p:cNvSpPr>
          <p:nvPr>
            <p:ph type="title" idx="0"/>
          </p:nvPr>
        </p:nvSpPr>
        <p:spPr>
          <a:xfrm xmlns:a="http://schemas.openxmlformats.org/drawingml/2006/main">
            <a:off x="685782" y="533400"/>
            <a:ext cx="10820112"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FD4DB16-CFC4-485E-A05F-799CF82F63F8}"/>
              </a:ext>
            </a:extLst>
          </p:cNvPr>
          <p:cNvSpPr>
            <a:spLocks xmlns:a="http://schemas.openxmlformats.org/drawingml/2006/main" noGrp="1"/>
          </p:cNvSpPr>
          <p:nvPr>
            <p:ph type="body" idx="1"/>
          </p:nvPr>
        </p:nvSpPr>
        <p:spPr>
          <a:xfrm xmlns:a="http://schemas.openxmlformats.org/drawingml/2006/main">
            <a:off x="685782" y="1905000"/>
            <a:ext cx="10820112"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594" indent="-228594">
              <a:lnSpc>
                <a:spcPct val="110000"/>
              </a:lnSpc>
              <a:spcBef>
                <a:spcPts val="0"/>
              </a:spcBef>
              <a:spcAft>
                <a:spcPts val="1200"/>
              </a:spcAft>
              <a:buChar char="•"/>
            </a:lvl1pPr>
            <a:lvl2pPr marL="533386" indent="-228594">
              <a:lnSpc>
                <a:spcPct val="110000"/>
              </a:lnSpc>
              <a:spcBef>
                <a:spcPts val="0"/>
              </a:spcBef>
              <a:spcAft>
                <a:spcPts val="1200"/>
              </a:spcAft>
              <a:buChar char="•"/>
            </a:lvl2pPr>
            <a:lvl3pPr marL="838178" indent="-228594">
              <a:lnSpc>
                <a:spcPct val="110000"/>
              </a:lnSpc>
              <a:spcBef>
                <a:spcPts val="0"/>
              </a:spcBef>
              <a:spcAft>
                <a:spcPts val="1200"/>
              </a:spcAft>
              <a:buChar char="•"/>
            </a:lvl3pPr>
            <a:lvl4pPr marL="1142970" indent="-228594">
              <a:lnSpc>
                <a:spcPct val="110000"/>
              </a:lnSpc>
              <a:spcBef>
                <a:spcPts val="0"/>
              </a:spcBef>
              <a:spcAft>
                <a:spcPts val="1200"/>
              </a:spcAft>
              <a:buChar char="•"/>
            </a:lvl4pPr>
            <a:lvl5pPr marL="1447761" indent="-228594">
              <a:lnSpc>
                <a:spcPct val="110000"/>
              </a:lnSpc>
              <a:spcBef>
                <a:spcPts val="0"/>
              </a:spcBef>
              <a:spcAft>
                <a:spcPts val="1200"/>
              </a:spcAft>
              <a:buChar char="•"/>
            </a:lvl5pPr>
            <a:lvl6pPr marL="1752553" indent="-228594">
              <a:lnSpc>
                <a:spcPct val="110000"/>
              </a:lnSpc>
              <a:spcBef>
                <a:spcPts val="0"/>
              </a:spcBef>
              <a:spcAft>
                <a:spcPts val="1200"/>
              </a:spcAft>
              <a:buChar char="•"/>
            </a:lvl6pPr>
            <a:lvl7pPr marL="2057345" indent="-228594">
              <a:lnSpc>
                <a:spcPct val="110000"/>
              </a:lnSpc>
              <a:spcBef>
                <a:spcPts val="0"/>
              </a:spcBef>
              <a:spcAft>
                <a:spcPts val="1200"/>
              </a:spcAft>
              <a:buChar char="•"/>
            </a:lvl7pPr>
            <a:lvl8pPr marL="2362137" indent="-228594">
              <a:lnSpc>
                <a:spcPct val="110000"/>
              </a:lnSpc>
              <a:spcBef>
                <a:spcPts val="0"/>
              </a:spcBef>
              <a:spcAft>
                <a:spcPts val="1200"/>
              </a:spcAft>
              <a:buChar char="•"/>
            </a:lvl8pPr>
            <a:lvl9pPr marL="2666929" indent="-228594">
              <a:lnSpc>
                <a:spcPct val="110000"/>
              </a:lnSpc>
              <a:spcBef>
                <a:spcPts val="0"/>
              </a:spcBef>
              <a:spcAft>
                <a:spcPts val="1200"/>
              </a:spcAft>
              <a:buChar char="•"/>
            </a:lvl9pPr>
          </a:lstStyle>
          <a:p xmlns:a="http://schemas.openxmlformats.org/drawingml/2006/main"/>
        </p:txBody>
      </p:sp>
    </p:spTree>
  </p:cSld>
</p:sldLayout>
</file>

<file path=ppt/journey/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6BE147F-54C0-4308-A6FC-379923E8677D}"/>
              </a:ext>
            </a:extLst>
          </p:cNvPr>
          <p:cNvSpPr>
            <a:spLocks xmlns:a="http://schemas.openxmlformats.org/drawingml/2006/main" noGrp="1"/>
          </p:cNvSpPr>
          <p:nvPr>
            <p:ph type="title" idx="0"/>
          </p:nvPr>
        </p:nvSpPr>
        <p:spPr>
          <a:xfrm xmlns:a="http://schemas.openxmlformats.org/drawingml/2006/main">
            <a:off x="685782" y="533400"/>
            <a:ext cx="10820112"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AE29145-31F6-45CE-99EF-BB7937277C8A}"/>
              </a:ext>
            </a:extLst>
          </p:cNvPr>
          <p:cNvSpPr>
            <a:spLocks xmlns:a="http://schemas.openxmlformats.org/drawingml/2006/main" noGrp="1"/>
          </p:cNvSpPr>
          <p:nvPr>
            <p:ph type="body" idx="1"/>
          </p:nvPr>
        </p:nvSpPr>
        <p:spPr>
          <a:xfrm xmlns:a="http://schemas.openxmlformats.org/drawingml/2006/main">
            <a:off x="685782" y="1905000"/>
            <a:ext cx="5029066"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594" indent="-228594">
              <a:lnSpc>
                <a:spcPct val="110000"/>
              </a:lnSpc>
              <a:spcBef>
                <a:spcPts val="0"/>
              </a:spcBef>
              <a:spcAft>
                <a:spcPts val="1200"/>
              </a:spcAft>
              <a:buChar char="•"/>
            </a:lvl1pPr>
            <a:lvl2pPr marL="533386" indent="-228594">
              <a:lnSpc>
                <a:spcPct val="110000"/>
              </a:lnSpc>
              <a:spcBef>
                <a:spcPts val="0"/>
              </a:spcBef>
              <a:spcAft>
                <a:spcPts val="1200"/>
              </a:spcAft>
              <a:buChar char="•"/>
            </a:lvl2pPr>
            <a:lvl3pPr marL="838178" indent="-228594">
              <a:lnSpc>
                <a:spcPct val="110000"/>
              </a:lnSpc>
              <a:spcBef>
                <a:spcPts val="0"/>
              </a:spcBef>
              <a:spcAft>
                <a:spcPts val="1200"/>
              </a:spcAft>
              <a:buChar char="•"/>
            </a:lvl3pPr>
            <a:lvl4pPr marL="1142970" indent="-228594">
              <a:lnSpc>
                <a:spcPct val="110000"/>
              </a:lnSpc>
              <a:spcBef>
                <a:spcPts val="0"/>
              </a:spcBef>
              <a:spcAft>
                <a:spcPts val="1200"/>
              </a:spcAft>
              <a:buChar char="•"/>
            </a:lvl4pPr>
            <a:lvl5pPr marL="1447761" indent="-228594">
              <a:lnSpc>
                <a:spcPct val="110000"/>
              </a:lnSpc>
              <a:spcBef>
                <a:spcPts val="0"/>
              </a:spcBef>
              <a:spcAft>
                <a:spcPts val="1200"/>
              </a:spcAft>
              <a:buChar char="•"/>
            </a:lvl5pPr>
            <a:lvl6pPr marL="1752553" indent="-228594">
              <a:lnSpc>
                <a:spcPct val="110000"/>
              </a:lnSpc>
              <a:spcBef>
                <a:spcPts val="0"/>
              </a:spcBef>
              <a:spcAft>
                <a:spcPts val="1200"/>
              </a:spcAft>
              <a:buChar char="•"/>
            </a:lvl6pPr>
            <a:lvl7pPr marL="2057345" indent="-228594">
              <a:lnSpc>
                <a:spcPct val="110000"/>
              </a:lnSpc>
              <a:spcBef>
                <a:spcPts val="0"/>
              </a:spcBef>
              <a:spcAft>
                <a:spcPts val="1200"/>
              </a:spcAft>
              <a:buChar char="•"/>
            </a:lvl7pPr>
            <a:lvl8pPr marL="2362137" indent="-228594">
              <a:lnSpc>
                <a:spcPct val="110000"/>
              </a:lnSpc>
              <a:spcBef>
                <a:spcPts val="0"/>
              </a:spcBef>
              <a:spcAft>
                <a:spcPts val="1200"/>
              </a:spcAft>
              <a:buChar char="•"/>
            </a:lvl8pPr>
            <a:lvl9pPr marL="2666929" indent="-228594">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DBA15D3-4176-4253-8639-D5D21C3B7407}"/>
              </a:ext>
            </a:extLst>
          </p:cNvPr>
          <p:cNvSpPr>
            <a:spLocks xmlns:a="http://schemas.openxmlformats.org/drawingml/2006/main" noGrp="1"/>
          </p:cNvSpPr>
          <p:nvPr>
            <p:ph type="body" idx="2"/>
          </p:nvPr>
        </p:nvSpPr>
        <p:spPr>
          <a:xfrm xmlns:a="http://schemas.openxmlformats.org/drawingml/2006/main">
            <a:off x="6476827" y="1905000"/>
            <a:ext cx="5029066"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594" indent="-228594">
              <a:lnSpc>
                <a:spcPct val="110000"/>
              </a:lnSpc>
              <a:spcBef>
                <a:spcPts val="0"/>
              </a:spcBef>
              <a:spcAft>
                <a:spcPts val="1200"/>
              </a:spcAft>
              <a:buChar char="•"/>
            </a:lvl1pPr>
            <a:lvl2pPr marL="533386" indent="-228594">
              <a:lnSpc>
                <a:spcPct val="110000"/>
              </a:lnSpc>
              <a:spcBef>
                <a:spcPts val="0"/>
              </a:spcBef>
              <a:spcAft>
                <a:spcPts val="1200"/>
              </a:spcAft>
              <a:buChar char="•"/>
            </a:lvl2pPr>
            <a:lvl3pPr marL="838178" indent="-228594">
              <a:lnSpc>
                <a:spcPct val="110000"/>
              </a:lnSpc>
              <a:spcBef>
                <a:spcPts val="0"/>
              </a:spcBef>
              <a:spcAft>
                <a:spcPts val="1200"/>
              </a:spcAft>
              <a:buChar char="•"/>
            </a:lvl3pPr>
            <a:lvl4pPr marL="1142970" indent="-228594">
              <a:lnSpc>
                <a:spcPct val="110000"/>
              </a:lnSpc>
              <a:spcBef>
                <a:spcPts val="0"/>
              </a:spcBef>
              <a:spcAft>
                <a:spcPts val="1200"/>
              </a:spcAft>
              <a:buChar char="•"/>
            </a:lvl4pPr>
            <a:lvl5pPr marL="1447761" indent="-228594">
              <a:lnSpc>
                <a:spcPct val="110000"/>
              </a:lnSpc>
              <a:spcBef>
                <a:spcPts val="0"/>
              </a:spcBef>
              <a:spcAft>
                <a:spcPts val="1200"/>
              </a:spcAft>
              <a:buChar char="•"/>
            </a:lvl5pPr>
            <a:lvl6pPr marL="1752553" indent="-228594">
              <a:lnSpc>
                <a:spcPct val="110000"/>
              </a:lnSpc>
              <a:spcBef>
                <a:spcPts val="0"/>
              </a:spcBef>
              <a:spcAft>
                <a:spcPts val="1200"/>
              </a:spcAft>
              <a:buChar char="•"/>
            </a:lvl6pPr>
            <a:lvl7pPr marL="2057345" indent="-228594">
              <a:lnSpc>
                <a:spcPct val="110000"/>
              </a:lnSpc>
              <a:spcBef>
                <a:spcPts val="0"/>
              </a:spcBef>
              <a:spcAft>
                <a:spcPts val="1200"/>
              </a:spcAft>
              <a:buChar char="•"/>
            </a:lvl7pPr>
            <a:lvl8pPr marL="2362137" indent="-228594">
              <a:lnSpc>
                <a:spcPct val="110000"/>
              </a:lnSpc>
              <a:spcBef>
                <a:spcPts val="0"/>
              </a:spcBef>
              <a:spcAft>
                <a:spcPts val="1200"/>
              </a:spcAft>
              <a:buChar char="•"/>
            </a:lvl8pPr>
            <a:lvl9pPr marL="2666929" indent="-228594">
              <a:lnSpc>
                <a:spcPct val="110000"/>
              </a:lnSpc>
              <a:spcBef>
                <a:spcPts val="0"/>
              </a:spcBef>
              <a:spcAft>
                <a:spcPts val="1200"/>
              </a:spcAft>
              <a:buChar char="•"/>
            </a:lvl9pPr>
          </a:lstStyle>
          <a:p xmlns:a="http://schemas.openxmlformats.org/drawingml/2006/main"/>
        </p:txBody>
      </p:sp>
    </p:spTree>
  </p:cSld>
</p:sldLayout>
</file>

<file path=ppt/journey/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29D89DA-8BC6-4843-A4B7-197C194DA0A5}"/>
              </a:ext>
            </a:extLst>
          </p:cNvPr>
          <p:cNvSpPr>
            <a:spLocks xmlns:a="http://schemas.openxmlformats.org/drawingml/2006/main" noGrp="1"/>
          </p:cNvSpPr>
          <p:nvPr>
            <p:ph type="title" idx="0"/>
          </p:nvPr>
        </p:nvSpPr>
        <p:spPr>
          <a:xfrm xmlns:a="http://schemas.openxmlformats.org/drawingml/2006/main">
            <a:off x="685782" y="533400"/>
            <a:ext cx="10820112"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D025AC9-CA8E-4E67-A307-3AB4E74B700E}"/>
              </a:ext>
            </a:extLst>
          </p:cNvPr>
          <p:cNvSpPr>
            <a:spLocks xmlns:a="http://schemas.openxmlformats.org/drawingml/2006/main" noGrp="1"/>
          </p:cNvSpPr>
          <p:nvPr>
            <p:ph type="body" idx="1"/>
          </p:nvPr>
        </p:nvSpPr>
        <p:spPr>
          <a:xfrm xmlns:a="http://schemas.openxmlformats.org/drawingml/2006/main">
            <a:off x="685782" y="1905000"/>
            <a:ext cx="5029066"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594" indent="-228594">
              <a:lnSpc>
                <a:spcPct val="110000"/>
              </a:lnSpc>
              <a:spcBef>
                <a:spcPts val="0"/>
              </a:spcBef>
              <a:spcAft>
                <a:spcPts val="1200"/>
              </a:spcAft>
              <a:buChar char="•"/>
            </a:lvl1pPr>
            <a:lvl2pPr marL="533386" indent="-228594">
              <a:lnSpc>
                <a:spcPct val="110000"/>
              </a:lnSpc>
              <a:spcBef>
                <a:spcPts val="0"/>
              </a:spcBef>
              <a:spcAft>
                <a:spcPts val="1200"/>
              </a:spcAft>
              <a:buChar char="•"/>
            </a:lvl2pPr>
            <a:lvl3pPr marL="838178" indent="-228594">
              <a:lnSpc>
                <a:spcPct val="110000"/>
              </a:lnSpc>
              <a:spcBef>
                <a:spcPts val="0"/>
              </a:spcBef>
              <a:spcAft>
                <a:spcPts val="1200"/>
              </a:spcAft>
              <a:buChar char="•"/>
            </a:lvl3pPr>
            <a:lvl4pPr marL="1142970" indent="-228594">
              <a:lnSpc>
                <a:spcPct val="110000"/>
              </a:lnSpc>
              <a:spcBef>
                <a:spcPts val="0"/>
              </a:spcBef>
              <a:spcAft>
                <a:spcPts val="1200"/>
              </a:spcAft>
              <a:buChar char="•"/>
            </a:lvl4pPr>
            <a:lvl5pPr marL="1447761" indent="-228594">
              <a:lnSpc>
                <a:spcPct val="110000"/>
              </a:lnSpc>
              <a:spcBef>
                <a:spcPts val="0"/>
              </a:spcBef>
              <a:spcAft>
                <a:spcPts val="1200"/>
              </a:spcAft>
              <a:buChar char="•"/>
            </a:lvl5pPr>
            <a:lvl6pPr marL="1752553" indent="-228594">
              <a:lnSpc>
                <a:spcPct val="110000"/>
              </a:lnSpc>
              <a:spcBef>
                <a:spcPts val="0"/>
              </a:spcBef>
              <a:spcAft>
                <a:spcPts val="1200"/>
              </a:spcAft>
              <a:buChar char="•"/>
            </a:lvl6pPr>
            <a:lvl7pPr marL="2057345" indent="-228594">
              <a:lnSpc>
                <a:spcPct val="110000"/>
              </a:lnSpc>
              <a:spcBef>
                <a:spcPts val="0"/>
              </a:spcBef>
              <a:spcAft>
                <a:spcPts val="1200"/>
              </a:spcAft>
              <a:buChar char="•"/>
            </a:lvl7pPr>
            <a:lvl8pPr marL="2362137" indent="-228594">
              <a:lnSpc>
                <a:spcPct val="110000"/>
              </a:lnSpc>
              <a:spcBef>
                <a:spcPts val="0"/>
              </a:spcBef>
              <a:spcAft>
                <a:spcPts val="1200"/>
              </a:spcAft>
              <a:buChar char="•"/>
            </a:lvl8pPr>
            <a:lvl9pPr marL="2666929" indent="-228594">
              <a:lnSpc>
                <a:spcPct val="110000"/>
              </a:lnSpc>
              <a:spcBef>
                <a:spcPts val="0"/>
              </a:spcBef>
              <a:spcAft>
                <a:spcPts val="1200"/>
              </a:spcAft>
              <a:buChar char="•"/>
            </a:lvl9pPr>
          </a:lstStyle>
          <a:p xmlns:a="http://schemas.openxmlformats.org/drawingml/2006/main"/>
        </p:txBody>
      </p:sp>
    </p:spTree>
  </p:cSld>
</p:sldLayout>
</file>

<file path=ppt/journey/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journey/slideMasters/_rels/slideMaster1.xml.rels><?xml version='1.0' encoding='UTF-8' standalone='yes'?>
<Relationships xmlns="http://schemas.openxmlformats.org/package/2006/relationships"><Relationship Type="http://schemas.openxmlformats.org/officeDocument/2006/relationships/theme" Target="theme/theme2.xml" Id="Rc7cd7001a4ac4d2e"/><Relationship Type="http://schemas.openxmlformats.org/officeDocument/2006/relationships/slideLayout" Target="../slideLayouts/slideLayout1.xml" Id="Rf7ce12610d8a46c5"/><Relationship Type="http://schemas.openxmlformats.org/officeDocument/2006/relationships/slideLayout" Target="../slideLayouts/slideLayout2.xml" Id="Rbdb21f5fe6b244ff"/><Relationship Type="http://schemas.openxmlformats.org/officeDocument/2006/relationships/slideLayout" Target="../slideLayouts/slideLayout3.xml" Id="Rdb4f46e6d6d04c5a"/><Relationship Type="http://schemas.openxmlformats.org/officeDocument/2006/relationships/slideLayout" Target="../slideLayouts/slideLayout4.xml" Id="R1d3cdaa47e2f415a"/><Relationship Type="http://schemas.openxmlformats.org/officeDocument/2006/relationships/slideLayout" Target="../slideLayouts/slideLayout5.xml" Id="Rb9a401f8abf64832"/><Relationship Type="http://schemas.openxmlformats.org/officeDocument/2006/relationships/slideLayout" Target="../slideLayouts/slideLayout6.xml" Id="Rf63601b812364257"/></Relationships>
</file>

<file path=ppt/journey/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7ce12610d8a46c5"/>
    <p:sldLayoutId xmlns:r="http://schemas.openxmlformats.org/officeDocument/2006/relationships" id="2147483650" r:id="Rbdb21f5fe6b244ff"/>
    <p:sldLayoutId xmlns:r="http://schemas.openxmlformats.org/officeDocument/2006/relationships" id="2147483651" r:id="Rdb4f46e6d6d04c5a"/>
    <p:sldLayoutId xmlns:r="http://schemas.openxmlformats.org/officeDocument/2006/relationships" id="2147483652" r:id="R1d3cdaa47e2f415a"/>
    <p:sldLayoutId xmlns:r="http://schemas.openxmlformats.org/officeDocument/2006/relationships" id="2147483653" r:id="Rb9a401f8abf64832"/>
    <p:sldLayoutId xmlns:r="http://schemas.openxmlformats.org/officeDocument/2006/relationships" id="2147483654" r:id="Rf63601b81236425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journey/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journey/tableStyles.xml><?xml version="1.0" encoding="utf-8"?>
<a:tblStyleLst xmlns:a="http://schemas.openxmlformats.org/drawingml/2006/main" def="{5C22544A-7EE6-4342-B048-85BDC9FD1C3A}"/>
</file>

<file path=ppt/journey/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 name="Shape 15"/>
        <p:cNvGrpSpPr/>
        <p:nvPr/>
      </p:nvGrpSpPr>
      <p:grpSpPr>
        <a:xfrm>
          <a:off x="0" y="0"/>
          <a:ext cx="0" cy="0"/>
          <a:chOff x="0" y="0"/>
          <a:chExt cx="0" cy="0"/>
        </a:xfrm>
      </p:grpSpPr>
      <p:sp>
        <p:nvSpPr>
          <p:cNvPr id="16" name="Google Shape;1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 name="Google Shape;1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 name="Google Shape;1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 name="Google Shape;4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Keep this crisp. Two minutes maximum.</a:t>
            </a:r>
            <a:endParaRPr/>
          </a:p>
        </p:txBody>
      </p:sp>
      <p:sp>
        <p:nvSpPr>
          <p:cNvPr id="47" name="Google Shape;4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 name="Google Shape;6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 name="Google Shape;7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f40c273fe1_0_4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g3f40c273fe1_0_4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g3f40c273fe1_0_4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h7352b20fd15e4432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h7352b20fd15e4432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h7352b20fd15e4432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1" name="Google Shape;42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9" name="Google Shape;48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4" name="Google Shape;51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5" name="Google Shape;51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 name="Google Shape;54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sz="1800">
                <a:solidFill>
                  <a:srgbClr val="5A5A5A"/>
                </a:solidFill>
                <a:latin typeface="Lexend Deca"/>
                <a:ea typeface="Lexend Deca"/>
                <a:cs typeface="Lexend Deca"/>
                <a:sym typeface="Lexend Deca"/>
              </a:rPr>
              <a:t>Give a firm return time and start on it.</a:t>
            </a:r>
            <a:endParaRPr sz="1800"/>
          </a:p>
          <a:p>
            <a:pPr indent="0" lvl="0" marL="0" rtl="0" algn="l">
              <a:spcBef>
                <a:spcPts val="0"/>
              </a:spcBef>
              <a:spcAft>
                <a:spcPts val="0"/>
              </a:spcAft>
              <a:buNone/>
            </a:pPr>
            <a:r>
              <a:rPr lang="en-US"/>
              <a:t>Give a firm return time and start on it.</a:t>
            </a:r>
            <a:endParaRPr/>
          </a:p>
        </p:txBody>
      </p:sp>
      <p:sp>
        <p:nvSpPr>
          <p:cNvPr id="563" name="Google Shape;563;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f40c273fe1_0_5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3" name="Google Shape;573;g3f40c273fe1_0_5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g3f40c273fe1_0_5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6" name="Google Shape;58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f40c273fe1_0_5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g3f40c273fe1_0_5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5" name="Google Shape;605;g3f40c273fe1_0_5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3f40c273fe1_0_5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 name="Google Shape;627;g3f40c273fe1_0_5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8" name="Google Shape;628;g3f40c273fe1_0_5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4" name="Google Shape;644;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f40c273fe1_0_6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7" name="Google Shape;667;g3f40c273fe1_0_6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8" name="Google Shape;668;g3f40c273fe1_0_6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3f40c273fe1_0_6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2" name="Google Shape;682;g3f40c273fe1_0_6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3" name="Google Shape;683;g3f40c273fe1_0_6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3f40c273fe1_0_6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9" name="Google Shape;709;g3f40c273fe1_0_6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0" name="Google Shape;710;g3f40c273fe1_0_6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2" name="Google Shape;72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3" name="Google Shape;723;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1" name="Google Shape;75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2" name="Google Shape;752;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2" name="Google Shape;77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3" name="Google Shape;773;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1" name="Google Shape;79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2" name="Google Shape;792;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5" name="Google Shape;815;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6" name="Google Shape;816;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8" name="Google Shape;828;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9" name="Google Shape;829;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9" name="Google Shape;84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0" name="Google Shape;850;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3f40c273fe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0" name="Google Shape;860;g3f40c273fe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1" name="Google Shape;861;g3f40c273fe1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3f40c273fe1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7" name="Google Shape;887;g3f40c273fe1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8" name="Google Shape;888;g3f40c273fe1_0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3f40c273fe1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8" name="Google Shape;898;g3f40c273fe1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g3f40c273fe1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3f40c273fe1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9" name="Google Shape;929;g3f40c273fe1_0_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0" name="Google Shape;930;g3f40c273fe1_0_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3f40c273fe1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2" name="Google Shape;942;g3f40c273fe1_0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3" name="Google Shape;943;g3f40c273fe1_0_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3f40c273fe1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1" name="Google Shape;971;g3f40c273fe1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2" name="Google Shape;972;g3f40c273fe1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3f40c273fe1_0_1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8" name="Google Shape;988;g3f40c273fe1_0_1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9" name="Google Shape;989;g3f40c273fe1_0_1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g3f40c273fe1_0_1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1" name="Google Shape;1011;g3f40c273fe1_0_1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2" name="Google Shape;1012;g3f40c273fe1_0_1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g3f40c273fe1_0_1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4" name="Google Shape;1024;g3f40c273fe1_0_1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5" name="Google Shape;1025;g3f40c273fe1_0_1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h7352b20fd15e4432_1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5" name="Google Shape;1035;h7352b20fd15e4432_1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6" name="Google Shape;1036;h7352b20fd15e4432_1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3f40c273fe1_0_1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9" name="Google Shape;1049;g3f40c273fe1_0_1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0" name="Google Shape;1050;g3f40c273fe1_0_1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3f40c273fe1_0_1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8" name="Google Shape;1068;g3f40c273fe1_0_1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9" name="Google Shape;1069;g3f40c273fe1_0_1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g3f40c273fe1_0_2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7" name="Google Shape;1097;g3f40c273fe1_0_2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8" name="Google Shape;1098;g3f40c273fe1_0_2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3f40c273fe1_0_2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8" name="Google Shape;1108;g3f40c273fe1_0_2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9" name="Google Shape;1109;g3f40c273fe1_0_2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g3f40c273fe1_0_2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1" name="Google Shape;1131;g3f40c273fe1_0_2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2" name="Google Shape;1132;g3f40c273fe1_0_2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3f40c273fe1_0_2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2" name="Google Shape;1152;g3f40c273fe1_0_2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3" name="Google Shape;1153;g3f40c273fe1_0_2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3f40c273fe1_0_2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5" name="Google Shape;1165;g3f40c273fe1_0_2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6" name="Google Shape;1166;g3f40c273fe1_0_2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3f40c273fe1_0_2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8" name="Google Shape;1188;g3f40c273fe1_0_2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9" name="Google Shape;1189;g3f40c273fe1_0_2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3f40c273fe1_0_3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9" name="Google Shape;1199;g3f40c273fe1_0_3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0" name="Google Shape;1200;g3f40c273fe1_0_3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f40c273fe1_0_3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0" name="Google Shape;1210;g3f40c273fe1_0_3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1" name="Google Shape;1211;g3f40c273fe1_0_3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3f40c273fe1_0_3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1" name="Google Shape;1231;g3f40c273fe1_0_3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2" name="Google Shape;1232;g3f40c273fe1_0_3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3f40c273fe1_0_3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2" name="Google Shape;1252;g3f40c273fe1_0_3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3" name="Google Shape;1253;g3f40c273fe1_0_3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3f40c273fe1_0_3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5" name="Google Shape;1265;g3f40c273fe1_0_3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6" name="Google Shape;1266;g3f40c273fe1_0_3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3f40c273fe1_0_3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8" name="Google Shape;1288;g3f40c273fe1_0_3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9" name="Google Shape;1289;g3f40c273fe1_0_3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3f40c273fe1_0_4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9" name="Google Shape;1309;g3f40c273fe1_0_4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0" name="Google Shape;1310;g3f40c273fe1_0_4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3f40c273fe1_0_473:notes"/>
          <p:cNvSpPr/>
          <p:nvPr>
            <p:ph idx="2" type="sldImg"/>
          </p:nvPr>
        </p:nvSpPr>
        <p:spPr>
          <a:xfrm>
            <a:off x="381381" y="914376"/>
            <a:ext cx="6095700" cy="4572000"/>
          </a:xfrm>
          <a:custGeom>
            <a:rect b="b" l="l" r="r" t="t"/>
            <a:pathLst>
              <a:path extrusionOk="0" h="120000" w="120000">
                <a:moveTo>
                  <a:pt x="0" y="0"/>
                </a:moveTo>
                <a:lnTo>
                  <a:pt x="120000" y="0"/>
                </a:lnTo>
                <a:lnTo>
                  <a:pt x="120000" y="120000"/>
                </a:lnTo>
                <a:lnTo>
                  <a:pt x="0" y="120000"/>
                </a:lnTo>
                <a:close/>
              </a:path>
            </a:pathLst>
          </a:custGeom>
        </p:spPr>
      </p:sp>
      <p:sp>
        <p:nvSpPr>
          <p:cNvPr id="1320" name="Google Shape;1320;g3f40c273fe1_0_473:notes"/>
          <p:cNvSpPr txBox="1"/>
          <p:nvPr>
            <p:ph idx="1" type="body"/>
          </p:nvPr>
        </p:nvSpPr>
        <p:spPr>
          <a:xfrm>
            <a:off x="685800" y="5791046"/>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 name="Shape 11"/>
        <p:cNvGrpSpPr/>
        <p:nvPr/>
      </p:nvGrpSpPr>
      <p:grpSpPr>
        <a:xfrm>
          <a:off x="0" y="0"/>
          <a:ext cx="0" cy="0"/>
          <a:chOff x="0" y="0"/>
          <a:chExt cx="0" cy="0"/>
        </a:xfrm>
      </p:grpSpPr>
      <p:cxnSp>
        <p:nvCxnSpPr>
          <p:cNvPr id="12" name="Google Shape;12;g3f40c273fe1_0_536"/>
          <p:cNvCxnSpPr/>
          <p:nvPr/>
        </p:nvCxnSpPr>
        <p:spPr>
          <a:xfrm>
            <a:off x="2583064" y="662233"/>
            <a:ext cx="9192900" cy="0"/>
          </a:xfrm>
          <a:prstGeom prst="straightConnector1">
            <a:avLst/>
          </a:prstGeom>
          <a:noFill/>
          <a:ln cap="flat" cmpd="sng" w="12700">
            <a:solidFill>
              <a:srgbClr val="B7B7B7"/>
            </a:solidFill>
            <a:prstDash val="solid"/>
            <a:round/>
            <a:headEnd len="med" w="med" type="none"/>
            <a:tailEnd len="med" w="med" type="none"/>
          </a:ln>
        </p:spPr>
      </p:cxnSp>
      <p:sp>
        <p:nvSpPr>
          <p:cNvPr id="13" name="Google Shape;13;g3f40c273fe1_0_536"/>
          <p:cNvSpPr txBox="1"/>
          <p:nvPr>
            <p:ph type="title"/>
          </p:nvPr>
        </p:nvSpPr>
        <p:spPr>
          <a:xfrm>
            <a:off x="415589" y="280433"/>
            <a:ext cx="11360400" cy="763500"/>
          </a:xfrm>
          <a:prstGeom prst="rect">
            <a:avLst/>
          </a:prstGeom>
          <a:noFill/>
          <a:ln>
            <a:noFill/>
          </a:ln>
        </p:spPr>
        <p:txBody>
          <a:bodyPr anchorCtr="0" anchor="ctr" bIns="121900" lIns="121900" spcFirstLastPara="1" rIns="121900" wrap="square" tIns="121900">
            <a:noAutofit/>
          </a:bodyPr>
          <a:lstStyle>
            <a:lvl1pPr lvl="0">
              <a:spcBef>
                <a:spcPts val="0"/>
              </a:spcBef>
              <a:spcAft>
                <a:spcPts val="0"/>
              </a:spcAft>
              <a:buSzPts val="3200"/>
              <a:buFont typeface="Lexend ExtraLight"/>
              <a:buChar char="●"/>
              <a:defRPr sz="3200">
                <a:highlight>
                  <a:schemeClr val="lt1"/>
                </a:highlight>
                <a:latin typeface="Lexend ExtraLight"/>
                <a:ea typeface="Lexend ExtraLight"/>
                <a:cs typeface="Lexend ExtraLight"/>
                <a:sym typeface="Lexend ExtraLight"/>
              </a:defRPr>
            </a:lvl1pPr>
            <a:lvl2pPr lvl="1">
              <a:spcBef>
                <a:spcPts val="0"/>
              </a:spcBef>
              <a:spcAft>
                <a:spcPts val="0"/>
              </a:spcAft>
              <a:buSzPts val="1900"/>
              <a:buChar char="○"/>
              <a:defRPr sz="1900"/>
            </a:lvl2pPr>
            <a:lvl3pPr lvl="2">
              <a:spcBef>
                <a:spcPts val="0"/>
              </a:spcBef>
              <a:spcAft>
                <a:spcPts val="0"/>
              </a:spcAft>
              <a:buSzPts val="1900"/>
              <a:buChar char="■"/>
              <a:defRPr sz="1900"/>
            </a:lvl3pPr>
            <a:lvl4pPr lvl="3">
              <a:spcBef>
                <a:spcPts val="0"/>
              </a:spcBef>
              <a:spcAft>
                <a:spcPts val="0"/>
              </a:spcAft>
              <a:buSzPts val="1900"/>
              <a:buChar char="●"/>
              <a:defRPr sz="1900"/>
            </a:lvl4pPr>
            <a:lvl5pPr lvl="4">
              <a:spcBef>
                <a:spcPts val="0"/>
              </a:spcBef>
              <a:spcAft>
                <a:spcPts val="0"/>
              </a:spcAft>
              <a:buSzPts val="1900"/>
              <a:buChar char="○"/>
              <a:defRPr sz="1900"/>
            </a:lvl5pPr>
            <a:lvl6pPr lvl="5">
              <a:spcBef>
                <a:spcPts val="0"/>
              </a:spcBef>
              <a:spcAft>
                <a:spcPts val="0"/>
              </a:spcAft>
              <a:buSzPts val="1900"/>
              <a:buChar char="■"/>
              <a:defRPr sz="1900"/>
            </a:lvl6pPr>
            <a:lvl7pPr lvl="6">
              <a:spcBef>
                <a:spcPts val="0"/>
              </a:spcBef>
              <a:spcAft>
                <a:spcPts val="0"/>
              </a:spcAft>
              <a:buSzPts val="1900"/>
              <a:buChar char="●"/>
              <a:defRPr sz="1900"/>
            </a:lvl7pPr>
            <a:lvl8pPr lvl="7">
              <a:spcBef>
                <a:spcPts val="0"/>
              </a:spcBef>
              <a:spcAft>
                <a:spcPts val="0"/>
              </a:spcAft>
              <a:buSzPts val="1900"/>
              <a:buChar char="○"/>
              <a:defRPr sz="1900"/>
            </a:lvl8pPr>
            <a:lvl9pPr lvl="8">
              <a:spcBef>
                <a:spcPts val="0"/>
              </a:spcBef>
              <a:spcAft>
                <a:spcPts val="0"/>
              </a:spcAft>
              <a:buSzPts val="1900"/>
              <a:buChar char="■"/>
              <a:defRPr sz="1900"/>
            </a:lvl9pPr>
          </a:lstStyle>
          <a:p/>
        </p:txBody>
      </p:sp>
      <p:sp>
        <p:nvSpPr>
          <p:cNvPr id="14" name="Google Shape;14;g3f40c273fe1_0_536"/>
          <p:cNvSpPr txBox="1"/>
          <p:nvPr>
            <p:ph idx="1" type="body"/>
          </p:nvPr>
        </p:nvSpPr>
        <p:spPr>
          <a:xfrm>
            <a:off x="415589" y="1044033"/>
            <a:ext cx="11360400" cy="5047500"/>
          </a:xfrm>
          <a:prstGeom prst="rect">
            <a:avLst/>
          </a:prstGeom>
          <a:noFill/>
          <a:ln>
            <a:noFill/>
          </a:ln>
        </p:spPr>
        <p:txBody>
          <a:bodyPr anchorCtr="0" anchor="ctr" bIns="121900" lIns="121900" spcFirstLastPara="1" rIns="121900" wrap="square" tIns="121900">
            <a:noAutofit/>
          </a:bodyPr>
          <a:lstStyle>
            <a:lvl1pPr indent="-349250" lvl="0" marL="457200">
              <a:spcBef>
                <a:spcPts val="0"/>
              </a:spcBef>
              <a:spcAft>
                <a:spcPts val="0"/>
              </a:spcAft>
              <a:buClr>
                <a:schemeClr val="dk1"/>
              </a:buClr>
              <a:buSzPts val="1900"/>
              <a:buFont typeface="Lexend Light"/>
              <a:buChar char="●"/>
              <a:defRPr sz="1900">
                <a:solidFill>
                  <a:schemeClr val="dk1"/>
                </a:solidFill>
                <a:latin typeface="Lexend Light"/>
                <a:ea typeface="Lexend Light"/>
                <a:cs typeface="Lexend Light"/>
                <a:sym typeface="Lexend Light"/>
              </a:defRPr>
            </a:lvl1pPr>
            <a:lvl2pPr indent="-349250" lvl="1" marL="914400">
              <a:spcBef>
                <a:spcPts val="0"/>
              </a:spcBef>
              <a:spcAft>
                <a:spcPts val="0"/>
              </a:spcAft>
              <a:buClr>
                <a:schemeClr val="dk1"/>
              </a:buClr>
              <a:buSzPts val="1900"/>
              <a:buFont typeface="Lexend Light"/>
              <a:buChar char="○"/>
              <a:defRPr sz="1900">
                <a:solidFill>
                  <a:schemeClr val="dk1"/>
                </a:solidFill>
                <a:latin typeface="Lexend Light"/>
                <a:ea typeface="Lexend Light"/>
                <a:cs typeface="Lexend Light"/>
                <a:sym typeface="Lexend Light"/>
              </a:defRPr>
            </a:lvl2pPr>
            <a:lvl3pPr indent="-349250" lvl="2" marL="1371600">
              <a:spcBef>
                <a:spcPts val="0"/>
              </a:spcBef>
              <a:spcAft>
                <a:spcPts val="0"/>
              </a:spcAft>
              <a:buClr>
                <a:schemeClr val="dk1"/>
              </a:buClr>
              <a:buSzPts val="1900"/>
              <a:buFont typeface="Lexend Light"/>
              <a:buChar char="■"/>
              <a:defRPr sz="1900">
                <a:solidFill>
                  <a:schemeClr val="dk1"/>
                </a:solidFill>
                <a:latin typeface="Lexend Light"/>
                <a:ea typeface="Lexend Light"/>
                <a:cs typeface="Lexend Light"/>
                <a:sym typeface="Lexend Light"/>
              </a:defRPr>
            </a:lvl3pPr>
            <a:lvl4pPr indent="-349250" lvl="3" marL="1828800">
              <a:spcBef>
                <a:spcPts val="0"/>
              </a:spcBef>
              <a:spcAft>
                <a:spcPts val="0"/>
              </a:spcAft>
              <a:buClr>
                <a:schemeClr val="dk1"/>
              </a:buClr>
              <a:buSzPts val="1900"/>
              <a:buFont typeface="Lexend Light"/>
              <a:buChar char="●"/>
              <a:defRPr sz="1900">
                <a:solidFill>
                  <a:schemeClr val="dk1"/>
                </a:solidFill>
                <a:latin typeface="Lexend Light"/>
                <a:ea typeface="Lexend Light"/>
                <a:cs typeface="Lexend Light"/>
                <a:sym typeface="Lexend Light"/>
              </a:defRPr>
            </a:lvl4pPr>
            <a:lvl5pPr indent="-349250" lvl="4" marL="2286000">
              <a:spcBef>
                <a:spcPts val="0"/>
              </a:spcBef>
              <a:spcAft>
                <a:spcPts val="0"/>
              </a:spcAft>
              <a:buClr>
                <a:schemeClr val="dk1"/>
              </a:buClr>
              <a:buSzPts val="1900"/>
              <a:buFont typeface="Lexend Light"/>
              <a:buChar char="○"/>
              <a:defRPr sz="1900">
                <a:solidFill>
                  <a:schemeClr val="dk1"/>
                </a:solidFill>
                <a:latin typeface="Lexend Light"/>
                <a:ea typeface="Lexend Light"/>
                <a:cs typeface="Lexend Light"/>
                <a:sym typeface="Lexend Light"/>
              </a:defRPr>
            </a:lvl5pPr>
            <a:lvl6pPr indent="-349250" lvl="5" marL="2743200">
              <a:spcBef>
                <a:spcPts val="0"/>
              </a:spcBef>
              <a:spcAft>
                <a:spcPts val="0"/>
              </a:spcAft>
              <a:buClr>
                <a:schemeClr val="dk1"/>
              </a:buClr>
              <a:buSzPts val="1900"/>
              <a:buFont typeface="Lexend Light"/>
              <a:buChar char="■"/>
              <a:defRPr sz="1900">
                <a:solidFill>
                  <a:schemeClr val="dk1"/>
                </a:solidFill>
                <a:latin typeface="Lexend Light"/>
                <a:ea typeface="Lexend Light"/>
                <a:cs typeface="Lexend Light"/>
                <a:sym typeface="Lexend Light"/>
              </a:defRPr>
            </a:lvl6pPr>
            <a:lvl7pPr indent="-349250" lvl="6" marL="3200400">
              <a:spcBef>
                <a:spcPts val="0"/>
              </a:spcBef>
              <a:spcAft>
                <a:spcPts val="0"/>
              </a:spcAft>
              <a:buClr>
                <a:schemeClr val="dk1"/>
              </a:buClr>
              <a:buSzPts val="1900"/>
              <a:buFont typeface="Lexend Light"/>
              <a:buChar char="●"/>
              <a:defRPr sz="1900">
                <a:solidFill>
                  <a:schemeClr val="dk1"/>
                </a:solidFill>
                <a:latin typeface="Lexend Light"/>
                <a:ea typeface="Lexend Light"/>
                <a:cs typeface="Lexend Light"/>
                <a:sym typeface="Lexend Light"/>
              </a:defRPr>
            </a:lvl7pPr>
            <a:lvl8pPr indent="-349250" lvl="7" marL="3657600">
              <a:spcBef>
                <a:spcPts val="0"/>
              </a:spcBef>
              <a:spcAft>
                <a:spcPts val="0"/>
              </a:spcAft>
              <a:buClr>
                <a:schemeClr val="dk1"/>
              </a:buClr>
              <a:buSzPts val="1900"/>
              <a:buFont typeface="Lexend Light"/>
              <a:buChar char="○"/>
              <a:defRPr sz="1900">
                <a:solidFill>
                  <a:schemeClr val="dk1"/>
                </a:solidFill>
                <a:latin typeface="Lexend Light"/>
                <a:ea typeface="Lexend Light"/>
                <a:cs typeface="Lexend Light"/>
                <a:sym typeface="Lexend Light"/>
              </a:defRPr>
            </a:lvl8pPr>
            <a:lvl9pPr indent="-349250" lvl="8" marL="4114800">
              <a:spcBef>
                <a:spcPts val="0"/>
              </a:spcBef>
              <a:spcAft>
                <a:spcPts val="0"/>
              </a:spcAft>
              <a:buClr>
                <a:schemeClr val="dk1"/>
              </a:buClr>
              <a:buSzPts val="1900"/>
              <a:buFont typeface="Lexend Light"/>
              <a:buChar char="■"/>
              <a:defRPr sz="1900">
                <a:solidFill>
                  <a:schemeClr val="dk1"/>
                </a:solidFill>
                <a:latin typeface="Lexend Light"/>
                <a:ea typeface="Lexend Light"/>
                <a:cs typeface="Lexend Light"/>
                <a:sym typeface="Lexend Light"/>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png"/><Relationship Id="rId4" Type="http://schemas.openxmlformats.org/officeDocument/2006/relationships/image" Target="../media/image8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png"/><Relationship Id="rId4" Type="http://schemas.openxmlformats.org/officeDocument/2006/relationships/image" Target="../media/image47.png"/><Relationship Id="rId9" Type="http://schemas.openxmlformats.org/officeDocument/2006/relationships/image" Target="../media/image42.png"/><Relationship Id="rId5" Type="http://schemas.openxmlformats.org/officeDocument/2006/relationships/image" Target="../media/image8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6.jp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3.jp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4.jpg"/><Relationship Id="rId4" Type="http://schemas.openxmlformats.org/officeDocument/2006/relationships/image" Target="../media/image51.jpg"/><Relationship Id="rId5" Type="http://schemas.openxmlformats.org/officeDocument/2006/relationships/image" Target="../media/image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6.png"/><Relationship Id="rId4" Type="http://schemas.openxmlformats.org/officeDocument/2006/relationships/image" Target="../media/image6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84.jpg"/><Relationship Id="rId4" Type="http://schemas.openxmlformats.org/officeDocument/2006/relationships/image" Target="../media/image6.png"/><Relationship Id="rId5" Type="http://schemas.openxmlformats.org/officeDocument/2006/relationships/hyperlink" Target="https://wms.africa" TargetMode="External"/><Relationship Id="rId6" Type="http://schemas.openxmlformats.org/officeDocument/2006/relationships/hyperlink" Target="https://wms.africa" TargetMode="External"/><Relationship Id="rId7" Type="http://schemas.openxmlformats.org/officeDocument/2006/relationships/hyperlink" Target="mailto:hello@wms.africa" TargetMode="External"/><Relationship Id="rId8" Type="http://schemas.openxmlformats.org/officeDocument/2006/relationships/hyperlink" Target="http://hello@wms.africa" TargetMode="External"/></Relationships>
</file>

<file path=ppt/slides/_rels/slide69.xml.rels><?xml version='1.0' encoding='UTF-8' standalone='yes'?>
<Relationships xmlns="http://schemas.openxmlformats.org/package/2006/relationships"><Relationship Type="http://schemas.openxmlformats.org/officeDocument/2006/relationships/slideLayout" Target="../journey/slideLayouts/slideLayout6.xml" Id="Rac6b55da22de4517"/><Relationship Type="http://schemas.openxmlformats.org/officeDocument/2006/relationships/image" Target="../journey/media/image.png" Id="Re8adcadc1b9e4ce4"/><Relationship Type="http://schemas.openxmlformats.org/officeDocument/2006/relationships/notesSlide" Target="../journey/notesSlides/notesSlide1.xml" Id="R8a30c6e3ae8d4c29"/></Relationships>
</file>

<file path=ppt/slides/_rels/slide70.xml.rels><?xml version='1.0' encoding='UTF-8' standalone='yes'?>
<Relationships xmlns="http://schemas.openxmlformats.org/package/2006/relationships"><Relationship Type="http://schemas.openxmlformats.org/officeDocument/2006/relationships/slideLayout" Target="../journey/slideLayouts/slideLayout6.xml" Id="Ree1f0aac56d246c0"/><Relationship Type="http://schemas.openxmlformats.org/officeDocument/2006/relationships/image" Target="../journey/media/image2.png" Id="Raea23676a08f407b"/><Relationship Type="http://schemas.openxmlformats.org/officeDocument/2006/relationships/notesSlide" Target="../journey/notesSlides/notesSlide2.xml" Id="Rb20662ff02a546ae"/></Relationships>
</file>

<file path=ppt/slides/_rels/slide71.xml.rels><?xml version='1.0' encoding='UTF-8' standalone='yes'?>
<Relationships xmlns="http://schemas.openxmlformats.org/package/2006/relationships"><Relationship Type="http://schemas.openxmlformats.org/officeDocument/2006/relationships/slideLayout" Target="../journey/slideLayouts/slideLayout6.xml" Id="R3b6917ea84f34075"/><Relationship Type="http://schemas.openxmlformats.org/officeDocument/2006/relationships/image" Target="../journey/media/image3.png" Id="R752b09410c2e4478"/><Relationship Type="http://schemas.openxmlformats.org/officeDocument/2006/relationships/notesSlide" Target="../journey/notesSlides/notesSlide3.xml" Id="R98b7ba5fdb45495f"/></Relationships>
</file>

<file path=ppt/slides/_rels/slide72.xml.rels><?xml version='1.0' encoding='UTF-8' standalone='yes'?>
<Relationships xmlns="http://schemas.openxmlformats.org/package/2006/relationships"><Relationship Type="http://schemas.openxmlformats.org/officeDocument/2006/relationships/slideLayout" Target="../journey/slideLayouts/slideLayout6.xml" Id="Ra4e1048e2a734402"/><Relationship Type="http://schemas.openxmlformats.org/officeDocument/2006/relationships/image" Target="../journey/media/image4.png" Id="Rd10ad08919c44b63"/><Relationship Type="http://schemas.openxmlformats.org/officeDocument/2006/relationships/notesSlide" Target="../journey/notesSlides/notesSlide4.xml" Id="Re4e1d020e6d945c5"/></Relationships>
</file>

<file path=ppt/slides/_rels/slide73.xml.rels><?xml version='1.0' encoding='UTF-8' standalone='yes'?>
<Relationships xmlns="http://schemas.openxmlformats.org/package/2006/relationships"><Relationship Type="http://schemas.openxmlformats.org/officeDocument/2006/relationships/slideLayout" Target="../journey/slideLayouts/slideLayout6.xml" Id="Rb8f1dde2617e4a84"/><Relationship Type="http://schemas.openxmlformats.org/officeDocument/2006/relationships/image" Target="../journey/media/image5.png" Id="R74bd5113cad44a34"/><Relationship Type="http://schemas.openxmlformats.org/officeDocument/2006/relationships/notesSlide" Target="../journey/notesSlides/notesSlide5.xml" Id="Ra7d808352e0a47cb"/></Relationships>
</file>

<file path=ppt/slides/_rels/slide74.xml.rels><?xml version='1.0' encoding='UTF-8' standalone='yes'?>
<Relationships xmlns="http://schemas.openxmlformats.org/package/2006/relationships"><Relationship Type="http://schemas.openxmlformats.org/officeDocument/2006/relationships/slideLayout" Target="../journey/slideLayouts/slideLayout6.xml" Id="R325b91ded1254cb3"/><Relationship Type="http://schemas.openxmlformats.org/officeDocument/2006/relationships/image" Target="../journey/media/image6.png" Id="R12f4b646dcf44eb2"/><Relationship Type="http://schemas.openxmlformats.org/officeDocument/2006/relationships/notesSlide" Target="../journey/notesSlides/notesSlide6.xml" Id="R1ada4a0e4e9b49f6"/></Relationships>
</file>

<file path=ppt/slides/_rels/slide75.xml.rels><?xml version='1.0' encoding='UTF-8' standalone='yes'?>
<Relationships xmlns="http://schemas.openxmlformats.org/package/2006/relationships"><Relationship Type="http://schemas.openxmlformats.org/officeDocument/2006/relationships/slideLayout" Target="../journey/slideLayouts/slideLayout6.xml" Id="R98d9cf1f66aa456c"/><Relationship Type="http://schemas.openxmlformats.org/officeDocument/2006/relationships/image" Target="../journey/media/image7.png" Id="Ra0fe8d6b35124fc3"/><Relationship Type="http://schemas.openxmlformats.org/officeDocument/2006/relationships/notesSlide" Target="../journey/notesSlides/notesSlide7.xml" Id="R8be72138ca6f456c"/></Relationships>
</file>

<file path=ppt/slides/_rels/slide76.xml.rels><?xml version='1.0' encoding='UTF-8' standalone='yes'?>
<Relationships xmlns="http://schemas.openxmlformats.org/package/2006/relationships"><Relationship Type="http://schemas.openxmlformats.org/officeDocument/2006/relationships/slideLayout" Target="../journey/slideLayouts/slideLayout6.xml" Id="Rc4e353fd83734949"/><Relationship Type="http://schemas.openxmlformats.org/officeDocument/2006/relationships/image" Target="../journey/media/image8.png" Id="R39c0c54119aa44b5"/><Relationship Type="http://schemas.openxmlformats.org/officeDocument/2006/relationships/notesSlide" Target="../journey/notesSlides/notesSlide8.xml" Id="Rca515cb7bc8440d3"/></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 name="Shape 19"/>
        <p:cNvGrpSpPr/>
        <p:nvPr/>
      </p:nvGrpSpPr>
      <p:grpSpPr>
        <a:xfrm>
          <a:off x="0" y="0"/>
          <a:ext cx="0" cy="0"/>
          <a:chOff x="0" y="0"/>
          <a:chExt cx="0" cy="0"/>
        </a:xfrm>
      </p:grpSpPr>
      <p:pic>
        <p:nvPicPr>
          <p:cNvPr descr="/home/workdir/artifacts/sena_assets/hero.jpg" id="20" name="Google Shape;20;p1"/>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21" name="Google Shape;21;p1"/>
          <p:cNvSpPr/>
          <p:nvPr/>
        </p:nvSpPr>
        <p:spPr>
          <a:xfrm>
            <a:off x="548640" y="1691640"/>
            <a:ext cx="658368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Exness Partner Workshop</a:t>
            </a:r>
            <a:endParaRPr b="0" i="0" sz="1300" u="none" cap="none" strike="noStrike">
              <a:solidFill>
                <a:schemeClr val="dk1"/>
              </a:solidFill>
              <a:latin typeface="Calibri"/>
              <a:ea typeface="Calibri"/>
              <a:cs typeface="Calibri"/>
              <a:sym typeface="Calibri"/>
            </a:endParaRPr>
          </a:p>
        </p:txBody>
      </p:sp>
      <p:sp>
        <p:nvSpPr>
          <p:cNvPr id="22" name="Google Shape;22;p1"/>
          <p:cNvSpPr/>
          <p:nvPr/>
        </p:nvSpPr>
        <p:spPr>
          <a:xfrm>
            <a:off x="548640" y="2057400"/>
            <a:ext cx="6675120" cy="2148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3600"/>
              <a:buFont typeface="Lexend Deca"/>
              <a:buNone/>
            </a:pPr>
            <a:r>
              <a:rPr b="0" i="0" lang="en-US" sz="3600" u="none" cap="none" strike="noStrike">
                <a:solidFill>
                  <a:srgbClr val="1C1C1C"/>
                </a:solidFill>
                <a:latin typeface="Lexend Deca"/>
                <a:ea typeface="Lexend Deca"/>
                <a:cs typeface="Lexend Deca"/>
                <a:sym typeface="Lexend Deca"/>
              </a:rPr>
              <a:t>Leveraging AI for</a:t>
            </a:r>
            <a:endParaRPr b="0" i="0" sz="3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3600"/>
              <a:buFont typeface="Lexend Deca"/>
              <a:buNone/>
            </a:pPr>
            <a:r>
              <a:rPr b="0" i="0" lang="en-US" sz="3600" u="none" cap="none" strike="noStrike">
                <a:solidFill>
                  <a:srgbClr val="1C1C1C"/>
                </a:solidFill>
                <a:latin typeface="Lexend Deca"/>
                <a:ea typeface="Lexend Deca"/>
                <a:cs typeface="Lexend Deca"/>
                <a:sym typeface="Lexend Deca"/>
              </a:rPr>
              <a:t>Business Growth</a:t>
            </a:r>
            <a:endParaRPr b="0" i="0" sz="3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3600"/>
              <a:buFont typeface="Lexend Deca"/>
              <a:buNone/>
            </a:pPr>
            <a:r>
              <a:rPr b="0" i="0" lang="en-US" sz="3600" u="none" cap="none" strike="noStrike">
                <a:solidFill>
                  <a:srgbClr val="1C1C1C"/>
                </a:solidFill>
                <a:latin typeface="Lexend Deca"/>
                <a:ea typeface="Lexend Deca"/>
                <a:cs typeface="Lexend Deca"/>
                <a:sym typeface="Lexend Deca"/>
              </a:rPr>
              <a:t>in Ghana</a:t>
            </a:r>
            <a:endParaRPr b="0" i="0" sz="3600" u="none" cap="none" strike="noStrike">
              <a:solidFill>
                <a:schemeClr val="dk1"/>
              </a:solidFill>
              <a:latin typeface="Calibri"/>
              <a:ea typeface="Calibri"/>
              <a:cs typeface="Calibri"/>
              <a:sym typeface="Calibri"/>
            </a:endParaRPr>
          </a:p>
        </p:txBody>
      </p:sp>
      <p:sp>
        <p:nvSpPr>
          <p:cNvPr id="23" name="Google Shape;23;p1"/>
          <p:cNvSpPr/>
          <p:nvPr/>
        </p:nvSpPr>
        <p:spPr>
          <a:xfrm>
            <a:off x="548640" y="4709160"/>
            <a:ext cx="6400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Sena Quashie  |  3 October 2026  |  Accra</a:t>
            </a:r>
            <a:endParaRPr b="0" i="0" sz="1300" u="none" cap="none" strike="noStrike">
              <a:solidFill>
                <a:schemeClr val="dk1"/>
              </a:solidFill>
              <a:latin typeface="Calibri"/>
              <a:ea typeface="Calibri"/>
              <a:cs typeface="Calibri"/>
              <a:sym typeface="Calibri"/>
            </a:endParaRPr>
          </a:p>
        </p:txBody>
      </p:sp>
      <p:pic>
        <p:nvPicPr>
          <p:cNvPr descr="/home/workdir/artifacts/sena_assets/wms.png" id="24" name="Google Shape;24;p1"/>
          <p:cNvPicPr preferRelativeResize="0"/>
          <p:nvPr/>
        </p:nvPicPr>
        <p:blipFill rotWithShape="1">
          <a:blip r:embed="rId4">
            <a:alphaModFix/>
          </a:blip>
          <a:srcRect b="0" l="0" r="0" t="0"/>
          <a:stretch/>
        </p:blipFill>
        <p:spPr>
          <a:xfrm>
            <a:off x="11475720" y="6263640"/>
            <a:ext cx="384048" cy="38404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 name="Shape 29"/>
        <p:cNvGrpSpPr/>
        <p:nvPr/>
      </p:nvGrpSpPr>
      <p:grpSpPr>
        <a:xfrm>
          <a:off x="0" y="0"/>
          <a:ext cx="0" cy="0"/>
          <a:chOff x="0" y="0"/>
          <a:chExt cx="0" cy="0"/>
        </a:xfrm>
      </p:grpSpPr>
      <p:sp>
        <p:nvSpPr>
          <p:cNvPr id="30" name="Google Shape;30;p2"/>
          <p:cNvSpPr/>
          <p:nvPr/>
        </p:nvSpPr>
        <p:spPr>
          <a:xfrm>
            <a:off x="502921" y="365750"/>
            <a:ext cx="15864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hello, there</a:t>
            </a:r>
            <a:endParaRPr b="0" i="0" sz="2200" u="none" cap="none" strike="noStrike">
              <a:solidFill>
                <a:schemeClr val="dk1"/>
              </a:solidFill>
              <a:latin typeface="Calibri"/>
              <a:ea typeface="Calibri"/>
              <a:cs typeface="Calibri"/>
              <a:sym typeface="Calibri"/>
            </a:endParaRPr>
          </a:p>
        </p:txBody>
      </p:sp>
      <p:pic>
        <p:nvPicPr>
          <p:cNvPr descr="/home/workdir/artifacts/sena_assets/sena.png" id="31" name="Google Shape;31;p2"/>
          <p:cNvPicPr preferRelativeResize="0"/>
          <p:nvPr/>
        </p:nvPicPr>
        <p:blipFill rotWithShape="1">
          <a:blip r:embed="rId3">
            <a:alphaModFix/>
          </a:blip>
          <a:srcRect b="0" l="0" r="0" t="0"/>
          <a:stretch/>
        </p:blipFill>
        <p:spPr>
          <a:xfrm>
            <a:off x="502926" y="1051548"/>
            <a:ext cx="3933438" cy="3933438"/>
          </a:xfrm>
          <a:prstGeom prst="rect">
            <a:avLst/>
          </a:prstGeom>
          <a:noFill/>
          <a:ln cap="flat" cmpd="sng" w="9525">
            <a:solidFill>
              <a:schemeClr val="dk1"/>
            </a:solidFill>
            <a:prstDash val="solid"/>
            <a:round/>
            <a:headEnd len="sm" w="sm" type="none"/>
            <a:tailEnd len="sm" w="sm" type="none"/>
          </a:ln>
        </p:spPr>
      </p:pic>
      <p:sp>
        <p:nvSpPr>
          <p:cNvPr id="32" name="Google Shape;32;p2"/>
          <p:cNvSpPr/>
          <p:nvPr/>
        </p:nvSpPr>
        <p:spPr>
          <a:xfrm>
            <a:off x="5266202" y="706925"/>
            <a:ext cx="63555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400"/>
              <a:buFont typeface="Lexend Deca"/>
              <a:buNone/>
            </a:pPr>
            <a:r>
              <a:rPr b="1" i="0" lang="en-US" sz="2200" u="none" cap="none" strike="noStrike">
                <a:solidFill>
                  <a:srgbClr val="1C1C1C"/>
                </a:solidFill>
                <a:latin typeface="Lexend Deca"/>
                <a:ea typeface="Lexend Deca"/>
                <a:cs typeface="Lexend Deca"/>
                <a:sym typeface="Lexend Deca"/>
              </a:rPr>
              <a:t>SENA QUASHIE  </a:t>
            </a:r>
            <a:r>
              <a:rPr b="0" i="0" lang="en-US" sz="2200" u="none" cap="none" strike="noStrike">
                <a:solidFill>
                  <a:srgbClr val="1C1C1C"/>
                </a:solidFill>
                <a:latin typeface="Lexend Deca"/>
                <a:ea typeface="Lexend Deca"/>
                <a:cs typeface="Lexend Deca"/>
                <a:sym typeface="Lexend Deca"/>
              </a:rPr>
              <a:t>|  Digital &amp; Revenue Growth</a:t>
            </a:r>
            <a:endParaRPr b="0" i="0" sz="2200" u="none" cap="none" strike="noStrike">
              <a:solidFill>
                <a:schemeClr val="dk1"/>
              </a:solidFill>
              <a:latin typeface="Calibri"/>
              <a:ea typeface="Calibri"/>
              <a:cs typeface="Calibri"/>
              <a:sym typeface="Calibri"/>
            </a:endParaRPr>
          </a:p>
        </p:txBody>
      </p:sp>
      <p:sp>
        <p:nvSpPr>
          <p:cNvPr id="33" name="Google Shape;33;p2"/>
          <p:cNvSpPr/>
          <p:nvPr/>
        </p:nvSpPr>
        <p:spPr>
          <a:xfrm>
            <a:off x="5266200" y="1118400"/>
            <a:ext cx="6279000" cy="1487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lang="en-US" sz="1600">
                <a:solidFill>
                  <a:schemeClr val="dk1"/>
                </a:solidFill>
                <a:latin typeface="Lexend Deca"/>
                <a:ea typeface="Lexend Deca"/>
                <a:cs typeface="Lexend Deca"/>
                <a:sym typeface="Lexend Deca"/>
              </a:rPr>
              <a:t>I help boost business top-line by optimizing growth strategies, marketing, pricing, and sales, particularly in the digital realm. </a:t>
            </a:r>
            <a:r>
              <a:rPr b="0" i="0" lang="en-US" sz="1600" u="none" cap="none" strike="noStrike">
                <a:solidFill>
                  <a:schemeClr val="dk1"/>
                </a:solidFill>
                <a:latin typeface="Lexend Deca"/>
                <a:ea typeface="Lexend Deca"/>
                <a:cs typeface="Lexend Deca"/>
                <a:sym typeface="Lexend Deca"/>
              </a:rPr>
              <a:t>I help people turn attention into a business. Today that means you — Exness partners who already have an audience and need the engine behind it.</a:t>
            </a:r>
            <a:endParaRPr b="0" i="0" sz="1600" u="none" cap="none" strike="noStrike">
              <a:solidFill>
                <a:schemeClr val="dk1"/>
              </a:solidFill>
              <a:latin typeface="Calibri"/>
              <a:ea typeface="Calibri"/>
              <a:cs typeface="Calibri"/>
              <a:sym typeface="Calibri"/>
            </a:endParaRPr>
          </a:p>
        </p:txBody>
      </p:sp>
      <p:sp>
        <p:nvSpPr>
          <p:cNvPr id="34" name="Google Shape;34;p2"/>
          <p:cNvSpPr/>
          <p:nvPr/>
        </p:nvSpPr>
        <p:spPr>
          <a:xfrm>
            <a:off x="5266200" y="2697473"/>
            <a:ext cx="6279000" cy="1535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lang="en-US" sz="1600">
                <a:solidFill>
                  <a:schemeClr val="dk1"/>
                </a:solidFill>
                <a:latin typeface="Lexend Deca"/>
                <a:ea typeface="Lexend Deca"/>
                <a:cs typeface="Lexend Deca"/>
                <a:sym typeface="Lexend Deca"/>
              </a:rPr>
              <a:t>Currently I run </a:t>
            </a:r>
            <a:r>
              <a:rPr b="1" lang="en-US" sz="1600">
                <a:solidFill>
                  <a:schemeClr val="dk1"/>
                </a:solidFill>
                <a:latin typeface="Lexend Deca"/>
                <a:ea typeface="Lexend Deca"/>
                <a:cs typeface="Lexend Deca"/>
                <a:sym typeface="Lexend Deca"/>
              </a:rPr>
              <a:t>wms</a:t>
            </a:r>
            <a:r>
              <a:rPr lang="en-US" sz="1600">
                <a:solidFill>
                  <a:schemeClr val="dk1"/>
                </a:solidFill>
                <a:latin typeface="Lexend Deca"/>
                <a:ea typeface="Lexend Deca"/>
                <a:cs typeface="Lexend Deca"/>
                <a:sym typeface="Lexend Deca"/>
              </a:rPr>
              <a:t>, a company focused on making digital innovation easy to access for all businesses, and I also serve as </a:t>
            </a:r>
            <a:r>
              <a:rPr b="1" lang="en-US" sz="1600">
                <a:solidFill>
                  <a:schemeClr val="dk1"/>
                </a:solidFill>
                <a:latin typeface="Lexend Deca"/>
                <a:ea typeface="Lexend Deca"/>
                <a:cs typeface="Lexend Deca"/>
                <a:sym typeface="Lexend Deca"/>
              </a:rPr>
              <a:t>Chief Digital Officer &amp; ExCo at Media General </a:t>
            </a:r>
            <a:r>
              <a:rPr lang="en-US" sz="1600">
                <a:solidFill>
                  <a:schemeClr val="dk1"/>
                </a:solidFill>
                <a:latin typeface="Lexend Deca"/>
                <a:ea typeface="Lexend Deca"/>
                <a:cs typeface="Lexend Deca"/>
                <a:sym typeface="Lexend Deca"/>
              </a:rPr>
              <a:t>and </a:t>
            </a:r>
            <a:r>
              <a:rPr b="1" lang="en-US" sz="1600">
                <a:solidFill>
                  <a:schemeClr val="dk1"/>
                </a:solidFill>
                <a:latin typeface="Lexend Deca"/>
                <a:ea typeface="Lexend Deca"/>
                <a:cs typeface="Lexend Deca"/>
                <a:sym typeface="Lexend Deca"/>
              </a:rPr>
              <a:t>General Manager</a:t>
            </a:r>
            <a:r>
              <a:rPr lang="en-US" sz="1600">
                <a:solidFill>
                  <a:schemeClr val="dk1"/>
                </a:solidFill>
                <a:latin typeface="Lexend Deca"/>
                <a:ea typeface="Lexend Deca"/>
                <a:cs typeface="Lexend Deca"/>
                <a:sym typeface="Lexend Deca"/>
              </a:rPr>
              <a:t> of one of the portfolio companies, where I lead the charge in digital strategy and execution across the group's diverse portfolio.</a:t>
            </a:r>
            <a:endParaRPr b="0" i="0" sz="1600" u="none" cap="none" strike="noStrike">
              <a:solidFill>
                <a:schemeClr val="dk1"/>
              </a:solidFill>
              <a:latin typeface="Calibri"/>
              <a:ea typeface="Calibri"/>
              <a:cs typeface="Calibri"/>
              <a:sym typeface="Calibri"/>
            </a:endParaRPr>
          </a:p>
        </p:txBody>
      </p:sp>
      <p:sp>
        <p:nvSpPr>
          <p:cNvPr id="35" name="Google Shape;35;p2"/>
          <p:cNvSpPr/>
          <p:nvPr/>
        </p:nvSpPr>
        <p:spPr>
          <a:xfrm>
            <a:off x="5234825" y="4573375"/>
            <a:ext cx="3269100" cy="411600"/>
          </a:xfrm>
          <a:prstGeom prst="rect">
            <a:avLst/>
          </a:prstGeom>
          <a:noFill/>
          <a:ln cap="flat" cmpd="sng" w="952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500"/>
              <a:buFont typeface="Lexend Deca"/>
              <a:buNone/>
            </a:pPr>
            <a:r>
              <a:rPr b="0" i="0" lang="en-US" sz="1900" u="none" cap="none" strike="noStrike">
                <a:solidFill>
                  <a:srgbClr val="1C1C1C"/>
                </a:solidFill>
                <a:latin typeface="Lexend Deca"/>
                <a:ea typeface="Lexend Deca"/>
                <a:cs typeface="Lexend Deca"/>
                <a:sym typeface="Lexend Deca"/>
              </a:rPr>
              <a:t>say hi   </a:t>
            </a:r>
            <a:r>
              <a:rPr b="1" i="0" lang="en-US" sz="1900" u="sng" cap="none" strike="noStrike">
                <a:solidFill>
                  <a:srgbClr val="1C1C1C"/>
                </a:solidFill>
                <a:latin typeface="Lexend Deca"/>
                <a:ea typeface="Lexend Deca"/>
                <a:cs typeface="Lexend Deca"/>
                <a:sym typeface="Lexend Deca"/>
              </a:rPr>
              <a:t>sena@wms.africa</a:t>
            </a:r>
            <a:endParaRPr b="1" i="0" sz="1900" u="sng" cap="none" strike="noStrike">
              <a:solidFill>
                <a:schemeClr val="dk1"/>
              </a:solidFill>
              <a:latin typeface="Calibri"/>
              <a:ea typeface="Calibri"/>
              <a:cs typeface="Calibri"/>
              <a:sym typeface="Calibri"/>
            </a:endParaRPr>
          </a:p>
        </p:txBody>
      </p:sp>
      <p:sp>
        <p:nvSpPr>
          <p:cNvPr id="36" name="Google Shape;36;p2"/>
          <p:cNvSpPr/>
          <p:nvPr/>
        </p:nvSpPr>
        <p:spPr>
          <a:xfrm>
            <a:off x="502925" y="5265825"/>
            <a:ext cx="11201400" cy="860700"/>
          </a:xfrm>
          <a:prstGeom prst="roundRect">
            <a:avLst>
              <a:gd fmla="val 4706"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500">
                <a:solidFill>
                  <a:srgbClr val="5A5A5A"/>
                </a:solidFill>
                <a:latin typeface="Lexend Deca"/>
                <a:ea typeface="Lexend Deca"/>
                <a:cs typeface="Lexend Deca"/>
                <a:sym typeface="Lexend Deca"/>
              </a:rPr>
              <a:t>This is a working session. Phones out for polls and builds. If you leave with notes only, the day failed. By close you should have systems, not a nicer notebook.</a:t>
            </a:r>
            <a:endParaRPr/>
          </a:p>
        </p:txBody>
      </p:sp>
      <p:pic>
        <p:nvPicPr>
          <p:cNvPr descr="/home/workdir/artifacts/sena_assets/wms.png" id="37" name="Google Shape;37;p2"/>
          <p:cNvPicPr preferRelativeResize="0"/>
          <p:nvPr/>
        </p:nvPicPr>
        <p:blipFill rotWithShape="1">
          <a:blip r:embed="rId4">
            <a:alphaModFix/>
          </a:blip>
          <a:srcRect b="0" l="0" r="0" t="0"/>
          <a:stretch/>
        </p:blipFill>
        <p:spPr>
          <a:xfrm>
            <a:off x="347472" y="6473952"/>
            <a:ext cx="292608" cy="292608"/>
          </a:xfrm>
          <a:prstGeom prst="rect">
            <a:avLst/>
          </a:prstGeom>
          <a:noFill/>
          <a:ln>
            <a:noFill/>
          </a:ln>
        </p:spPr>
      </p:pic>
      <p:sp>
        <p:nvSpPr>
          <p:cNvPr id="38" name="Google Shape;38;p2"/>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39" name="Google Shape;39;p2"/>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a:t>
            </a:r>
            <a:endParaRPr b="0" i="0" sz="1000" u="none" cap="none" strike="noStrike">
              <a:solidFill>
                <a:schemeClr val="dk1"/>
              </a:solidFill>
              <a:latin typeface="Calibri"/>
              <a:ea typeface="Calibri"/>
              <a:cs typeface="Calibri"/>
              <a:sym typeface="Calibri"/>
            </a:endParaRPr>
          </a:p>
        </p:txBody>
      </p:sp>
      <p:cxnSp>
        <p:nvCxnSpPr>
          <p:cNvPr id="41" name="Google Shape;41;p2"/>
          <p:cNvCxnSpPr>
            <a:endCxn id="35" idx="3"/>
          </p:cNvCxnSpPr>
          <p:nvPr/>
        </p:nvCxnSpPr>
        <p:spPr>
          <a:xfrm>
            <a:off x="2089325" y="571675"/>
            <a:ext cx="6414600" cy="4207500"/>
          </a:xfrm>
          <a:prstGeom prst="bentConnector3">
            <a:avLst>
              <a:gd fmla="val 149289" name="adj1"/>
            </a:avLst>
          </a:prstGeom>
          <a:noFill/>
          <a:ln cap="flat" cmpd="sng" w="9525">
            <a:solidFill>
              <a:schemeClr val="dk2"/>
            </a:solidFill>
            <a:prstDash val="solid"/>
            <a:round/>
            <a:headEnd len="med" w="med" type="none"/>
            <a:tailEnd len="med" w="med" type="diamond"/>
          </a:ln>
        </p:spPr>
      </p:cxnSp>
      <p:cxnSp>
        <p:nvCxnSpPr>
          <p:cNvPr id="42" name="Google Shape;42;p2"/>
          <p:cNvCxnSpPr>
            <a:stCxn id="30" idx="1"/>
            <a:endCxn id="31" idx="0"/>
          </p:cNvCxnSpPr>
          <p:nvPr/>
        </p:nvCxnSpPr>
        <p:spPr>
          <a:xfrm>
            <a:off x="502921" y="571550"/>
            <a:ext cx="1966800" cy="480000"/>
          </a:xfrm>
          <a:prstGeom prst="bentConnector4">
            <a:avLst>
              <a:gd fmla="val -12107" name="adj1"/>
              <a:gd fmla="val 50823" name="adj2"/>
            </a:avLst>
          </a:prstGeom>
          <a:noFill/>
          <a:ln cap="flat" cmpd="sng" w="9525">
            <a:solidFill>
              <a:schemeClr val="dk2"/>
            </a:solidFill>
            <a:prstDash val="solid"/>
            <a:round/>
            <a:headEnd len="med" w="med" type="none"/>
            <a:tailEnd len="med" w="med" type="diamond"/>
          </a:ln>
        </p:spPr>
      </p:cxnSp>
      <p:cxnSp>
        <p:nvCxnSpPr>
          <p:cNvPr id="43" name="Google Shape;43;p2"/>
          <p:cNvCxnSpPr>
            <a:stCxn id="35" idx="1"/>
            <a:endCxn id="31" idx="2"/>
          </p:cNvCxnSpPr>
          <p:nvPr/>
        </p:nvCxnSpPr>
        <p:spPr>
          <a:xfrm flipH="1">
            <a:off x="2469725" y="4779175"/>
            <a:ext cx="2765100" cy="205800"/>
          </a:xfrm>
          <a:prstGeom prst="bentConnector4">
            <a:avLst>
              <a:gd fmla="val 14438" name="adj1"/>
              <a:gd fmla="val 172315" name="adj2"/>
            </a:avLst>
          </a:prstGeom>
          <a:noFill/>
          <a:ln cap="flat" cmpd="sng" w="9525">
            <a:solidFill>
              <a:schemeClr val="dk2"/>
            </a:solidFill>
            <a:prstDash val="solid"/>
            <a:round/>
            <a:headEnd len="med" w="med" type="none"/>
            <a:tailEnd len="med" w="med" type="diamond"/>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3"/>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Today</a:t>
            </a:r>
            <a:endParaRPr b="0" i="0" sz="1100" u="none" cap="none" strike="noStrike">
              <a:solidFill>
                <a:schemeClr val="dk1"/>
              </a:solidFill>
              <a:latin typeface="Calibri"/>
              <a:ea typeface="Calibri"/>
              <a:cs typeface="Calibri"/>
              <a:sym typeface="Calibri"/>
            </a:endParaRPr>
          </a:p>
        </p:txBody>
      </p:sp>
      <p:sp>
        <p:nvSpPr>
          <p:cNvPr id="50" name="Google Shape;50;p3"/>
          <p:cNvSpPr/>
          <p:nvPr/>
        </p:nvSpPr>
        <p:spPr>
          <a:xfrm>
            <a:off x="457200" y="566928"/>
            <a:ext cx="109728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What this day is for</a:t>
            </a:r>
            <a:endParaRPr b="0" i="0" sz="2800" u="none" cap="none" strike="noStrike">
              <a:solidFill>
                <a:schemeClr val="dk1"/>
              </a:solidFill>
              <a:latin typeface="Calibri"/>
              <a:ea typeface="Calibri"/>
              <a:cs typeface="Calibri"/>
              <a:sym typeface="Calibri"/>
            </a:endParaRPr>
          </a:p>
        </p:txBody>
      </p:sp>
      <p:sp>
        <p:nvSpPr>
          <p:cNvPr id="51" name="Google Shape;51;p3"/>
          <p:cNvSpPr/>
          <p:nvPr/>
        </p:nvSpPr>
        <p:spPr>
          <a:xfrm>
            <a:off x="457200" y="1188720"/>
            <a:ext cx="11247120" cy="1051560"/>
          </a:xfrm>
          <a:prstGeom prst="roundRect">
            <a:avLst>
              <a:gd fmla="val 5217" name="adj"/>
            </a:avLst>
          </a:prstGeom>
          <a:solidFill>
            <a:srgbClr val="FFFFFF"/>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a:off x="685800" y="1316736"/>
            <a:ext cx="1078992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The objective</a:t>
            </a:r>
            <a:endParaRPr b="0" i="0" sz="1600" u="none" cap="none" strike="noStrike">
              <a:solidFill>
                <a:schemeClr val="dk1"/>
              </a:solidFill>
              <a:latin typeface="Calibri"/>
              <a:ea typeface="Calibri"/>
              <a:cs typeface="Calibri"/>
              <a:sym typeface="Calibri"/>
            </a:endParaRPr>
          </a:p>
        </p:txBody>
      </p:sp>
      <p:sp>
        <p:nvSpPr>
          <p:cNvPr id="53" name="Google Shape;53;p3"/>
          <p:cNvSpPr/>
          <p:nvPr/>
        </p:nvSpPr>
        <p:spPr>
          <a:xfrm>
            <a:off x="685800" y="1645920"/>
            <a:ext cx="1078992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Run the partner business like a structured operation — not more posting.</a:t>
            </a:r>
            <a:endParaRPr b="0" i="0" sz="1500" u="none" cap="none" strike="noStrike">
              <a:solidFill>
                <a:schemeClr val="dk1"/>
              </a:solidFill>
              <a:latin typeface="Calibri"/>
              <a:ea typeface="Calibri"/>
              <a:cs typeface="Calibri"/>
              <a:sym typeface="Calibri"/>
            </a:endParaRPr>
          </a:p>
        </p:txBody>
      </p:sp>
      <p:sp>
        <p:nvSpPr>
          <p:cNvPr id="54" name="Google Shape;54;p3"/>
          <p:cNvSpPr/>
          <p:nvPr/>
        </p:nvSpPr>
        <p:spPr>
          <a:xfrm>
            <a:off x="457200" y="2377440"/>
            <a:ext cx="11247120" cy="1051560"/>
          </a:xfrm>
          <a:prstGeom prst="roundRect">
            <a:avLst>
              <a:gd fmla="val 5217" name="adj"/>
            </a:avLst>
          </a:prstGeom>
          <a:solidFill>
            <a:srgbClr val="FFFFFF"/>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p:nvPr/>
        </p:nvSpPr>
        <p:spPr>
          <a:xfrm>
            <a:off x="685800" y="2505456"/>
            <a:ext cx="1078992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The method</a:t>
            </a:r>
            <a:endParaRPr b="0" i="0" sz="1600" u="none" cap="none" strike="noStrike">
              <a:solidFill>
                <a:schemeClr val="dk1"/>
              </a:solidFill>
              <a:latin typeface="Calibri"/>
              <a:ea typeface="Calibri"/>
              <a:cs typeface="Calibri"/>
              <a:sym typeface="Calibri"/>
            </a:endParaRPr>
          </a:p>
        </p:txBody>
      </p:sp>
      <p:sp>
        <p:nvSpPr>
          <p:cNvPr id="56" name="Google Shape;56;p3"/>
          <p:cNvSpPr/>
          <p:nvPr/>
        </p:nvSpPr>
        <p:spPr>
          <a:xfrm>
            <a:off x="685800" y="2834640"/>
            <a:ext cx="1078992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We build live. You leave with templates you can use on Monday.</a:t>
            </a:r>
            <a:endParaRPr b="0" i="0" sz="1500" u="none" cap="none" strike="noStrike">
              <a:solidFill>
                <a:schemeClr val="dk1"/>
              </a:solidFill>
              <a:latin typeface="Calibri"/>
              <a:ea typeface="Calibri"/>
              <a:cs typeface="Calibri"/>
              <a:sym typeface="Calibri"/>
            </a:endParaRPr>
          </a:p>
        </p:txBody>
      </p:sp>
      <p:sp>
        <p:nvSpPr>
          <p:cNvPr id="57" name="Google Shape;57;p3"/>
          <p:cNvSpPr/>
          <p:nvPr/>
        </p:nvSpPr>
        <p:spPr>
          <a:xfrm>
            <a:off x="457200" y="3566160"/>
            <a:ext cx="11247120" cy="1051560"/>
          </a:xfrm>
          <a:prstGeom prst="roundRect">
            <a:avLst>
              <a:gd fmla="val 5217" name="adj"/>
            </a:avLst>
          </a:prstGeom>
          <a:solidFill>
            <a:srgbClr val="FFFFFF"/>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a:off x="685800" y="3694176"/>
            <a:ext cx="1078992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The outcome</a:t>
            </a:r>
            <a:endParaRPr b="0" i="0" sz="1600" u="none" cap="none" strike="noStrike">
              <a:solidFill>
                <a:schemeClr val="dk1"/>
              </a:solidFill>
              <a:latin typeface="Calibri"/>
              <a:ea typeface="Calibri"/>
              <a:cs typeface="Calibri"/>
              <a:sym typeface="Calibri"/>
            </a:endParaRPr>
          </a:p>
        </p:txBody>
      </p:sp>
      <p:sp>
        <p:nvSpPr>
          <p:cNvPr id="59" name="Google Shape;59;p3"/>
          <p:cNvSpPr/>
          <p:nvPr/>
        </p:nvSpPr>
        <p:spPr>
          <a:xfrm>
            <a:off x="685800" y="4023360"/>
            <a:ext cx="1078992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A repeatable way to attract, capture, convert and retain using AI.</a:t>
            </a:r>
            <a:endParaRPr b="0" i="0" sz="1500" u="none" cap="none" strike="noStrike">
              <a:solidFill>
                <a:schemeClr val="dk1"/>
              </a:solidFill>
              <a:latin typeface="Calibri"/>
              <a:ea typeface="Calibri"/>
              <a:cs typeface="Calibri"/>
              <a:sym typeface="Calibri"/>
            </a:endParaRPr>
          </a:p>
        </p:txBody>
      </p:sp>
      <p:sp>
        <p:nvSpPr>
          <p:cNvPr id="60" name="Google Shape;60;p3"/>
          <p:cNvSpPr/>
          <p:nvPr/>
        </p:nvSpPr>
        <p:spPr>
          <a:xfrm>
            <a:off x="457200" y="4754880"/>
            <a:ext cx="11247120" cy="1051560"/>
          </a:xfrm>
          <a:prstGeom prst="roundRect">
            <a:avLst>
              <a:gd fmla="val 5217" name="adj"/>
            </a:avLst>
          </a:prstGeom>
          <a:solidFill>
            <a:srgbClr val="F4F4F4"/>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a:off x="685800" y="4882896"/>
            <a:ext cx="1078992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What this is not</a:t>
            </a:r>
            <a:endParaRPr b="0" i="0" sz="1600" u="none" cap="none" strike="noStrike">
              <a:solidFill>
                <a:schemeClr val="dk1"/>
              </a:solidFill>
              <a:latin typeface="Calibri"/>
              <a:ea typeface="Calibri"/>
              <a:cs typeface="Calibri"/>
              <a:sym typeface="Calibri"/>
            </a:endParaRPr>
          </a:p>
        </p:txBody>
      </p:sp>
      <p:sp>
        <p:nvSpPr>
          <p:cNvPr id="62" name="Google Shape;62;p3"/>
          <p:cNvSpPr/>
          <p:nvPr/>
        </p:nvSpPr>
        <p:spPr>
          <a:xfrm>
            <a:off x="685800" y="5212080"/>
            <a:ext cx="1078992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A theory session about artificial intelligence. If it is not usable today, it stays off the slide.</a:t>
            </a:r>
            <a:endParaRPr b="0" i="0" sz="1500" u="none" cap="none" strike="noStrike">
              <a:solidFill>
                <a:schemeClr val="dk1"/>
              </a:solidFill>
              <a:latin typeface="Calibri"/>
              <a:ea typeface="Calibri"/>
              <a:cs typeface="Calibri"/>
              <a:sym typeface="Calibri"/>
            </a:endParaRPr>
          </a:p>
        </p:txBody>
      </p:sp>
      <p:pic>
        <p:nvPicPr>
          <p:cNvPr descr="/home/workdir/artifacts/sena_assets/wms.png" id="63" name="Google Shape;63;p3"/>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64" name="Google Shape;64;p3"/>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65" name="Google Shape;65;p3"/>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4"/>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Today</a:t>
            </a:r>
            <a:endParaRPr b="0" i="0" sz="1100" u="none" cap="none" strike="noStrike">
              <a:solidFill>
                <a:schemeClr val="dk1"/>
              </a:solidFill>
              <a:latin typeface="Calibri"/>
              <a:ea typeface="Calibri"/>
              <a:cs typeface="Calibri"/>
              <a:sym typeface="Calibri"/>
            </a:endParaRPr>
          </a:p>
        </p:txBody>
      </p:sp>
      <p:sp>
        <p:nvSpPr>
          <p:cNvPr id="73" name="Google Shape;73;p4"/>
          <p:cNvSpPr/>
          <p:nvPr/>
        </p:nvSpPr>
        <p:spPr>
          <a:xfrm>
            <a:off x="457200" y="566928"/>
            <a:ext cx="10972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How the day runs</a:t>
            </a:r>
            <a:endParaRPr b="0" i="0" sz="2800" u="none" cap="none" strike="noStrike">
              <a:solidFill>
                <a:schemeClr val="dk1"/>
              </a:solidFill>
              <a:latin typeface="Calibri"/>
              <a:ea typeface="Calibri"/>
              <a:cs typeface="Calibri"/>
              <a:sym typeface="Calibri"/>
            </a:endParaRPr>
          </a:p>
        </p:txBody>
      </p:sp>
      <p:sp>
        <p:nvSpPr>
          <p:cNvPr id="74" name="Google Shape;74;p4"/>
          <p:cNvSpPr/>
          <p:nvPr/>
        </p:nvSpPr>
        <p:spPr>
          <a:xfrm>
            <a:off x="457200" y="1143000"/>
            <a:ext cx="11247120" cy="713232"/>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a:off x="640080" y="1143000"/>
            <a:ext cx="210312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Morning</a:t>
            </a:r>
            <a:endParaRPr b="0" i="0" sz="1300" u="none" cap="none" strike="noStrike">
              <a:solidFill>
                <a:schemeClr val="dk1"/>
              </a:solidFill>
              <a:latin typeface="Calibri"/>
              <a:ea typeface="Calibri"/>
              <a:cs typeface="Calibri"/>
              <a:sym typeface="Calibri"/>
            </a:endParaRPr>
          </a:p>
        </p:txBody>
      </p:sp>
      <p:sp>
        <p:nvSpPr>
          <p:cNvPr id="76" name="Google Shape;76;p4"/>
          <p:cNvSpPr/>
          <p:nvPr/>
        </p:nvSpPr>
        <p:spPr>
          <a:xfrm>
            <a:off x="2834640" y="1143000"/>
            <a:ext cx="292608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The Engine</a:t>
            </a:r>
            <a:endParaRPr b="0" i="0" sz="1800" u="none" cap="none" strike="noStrike">
              <a:solidFill>
                <a:schemeClr val="dk1"/>
              </a:solidFill>
              <a:latin typeface="Calibri"/>
              <a:ea typeface="Calibri"/>
              <a:cs typeface="Calibri"/>
              <a:sym typeface="Calibri"/>
            </a:endParaRPr>
          </a:p>
        </p:txBody>
      </p:sp>
      <p:sp>
        <p:nvSpPr>
          <p:cNvPr id="77" name="Google Shape;77;p4"/>
          <p:cNvSpPr/>
          <p:nvPr/>
        </p:nvSpPr>
        <p:spPr>
          <a:xfrm>
            <a:off x="5943600" y="1143000"/>
            <a:ext cx="548640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Positioning, brand, content, social growth</a:t>
            </a:r>
            <a:endParaRPr b="0" i="0" sz="1500" u="none" cap="none" strike="noStrike">
              <a:solidFill>
                <a:schemeClr val="dk1"/>
              </a:solidFill>
              <a:latin typeface="Calibri"/>
              <a:ea typeface="Calibri"/>
              <a:cs typeface="Calibri"/>
              <a:sym typeface="Calibri"/>
            </a:endParaRPr>
          </a:p>
        </p:txBody>
      </p:sp>
      <p:sp>
        <p:nvSpPr>
          <p:cNvPr id="78" name="Google Shape;78;p4"/>
          <p:cNvSpPr/>
          <p:nvPr/>
        </p:nvSpPr>
        <p:spPr>
          <a:xfrm>
            <a:off x="457200" y="1947672"/>
            <a:ext cx="11247120" cy="713232"/>
          </a:xfrm>
          <a:prstGeom prst="rect">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4"/>
          <p:cNvSpPr/>
          <p:nvPr/>
        </p:nvSpPr>
        <p:spPr>
          <a:xfrm>
            <a:off x="640080" y="1947672"/>
            <a:ext cx="210312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15 min</a:t>
            </a:r>
            <a:endParaRPr b="0" i="0" sz="1300" u="none" cap="none" strike="noStrike">
              <a:solidFill>
                <a:schemeClr val="dk1"/>
              </a:solidFill>
              <a:latin typeface="Calibri"/>
              <a:ea typeface="Calibri"/>
              <a:cs typeface="Calibri"/>
              <a:sym typeface="Calibri"/>
            </a:endParaRPr>
          </a:p>
        </p:txBody>
      </p:sp>
      <p:sp>
        <p:nvSpPr>
          <p:cNvPr id="80" name="Google Shape;80;p4"/>
          <p:cNvSpPr/>
          <p:nvPr/>
        </p:nvSpPr>
        <p:spPr>
          <a:xfrm>
            <a:off x="2834640" y="1947672"/>
            <a:ext cx="292608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Break</a:t>
            </a:r>
            <a:endParaRPr b="0" i="0" sz="1800" u="none" cap="none" strike="noStrike">
              <a:solidFill>
                <a:schemeClr val="dk1"/>
              </a:solidFill>
              <a:latin typeface="Calibri"/>
              <a:ea typeface="Calibri"/>
              <a:cs typeface="Calibri"/>
              <a:sym typeface="Calibri"/>
            </a:endParaRPr>
          </a:p>
        </p:txBody>
      </p:sp>
      <p:sp>
        <p:nvSpPr>
          <p:cNvPr id="81" name="Google Shape;81;p4"/>
          <p:cNvSpPr/>
          <p:nvPr/>
        </p:nvSpPr>
        <p:spPr>
          <a:xfrm>
            <a:off x="5943600" y="1947672"/>
            <a:ext cx="548640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Then we come back to capture</a:t>
            </a:r>
            <a:endParaRPr b="0" i="0" sz="1500" u="none" cap="none" strike="noStrike">
              <a:solidFill>
                <a:schemeClr val="dk1"/>
              </a:solidFill>
              <a:latin typeface="Calibri"/>
              <a:ea typeface="Calibri"/>
              <a:cs typeface="Calibri"/>
              <a:sym typeface="Calibri"/>
            </a:endParaRPr>
          </a:p>
        </p:txBody>
      </p:sp>
      <p:sp>
        <p:nvSpPr>
          <p:cNvPr id="82" name="Google Shape;82;p4"/>
          <p:cNvSpPr/>
          <p:nvPr/>
        </p:nvSpPr>
        <p:spPr>
          <a:xfrm>
            <a:off x="457200" y="2752344"/>
            <a:ext cx="11247120" cy="713232"/>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4"/>
          <p:cNvSpPr/>
          <p:nvPr/>
        </p:nvSpPr>
        <p:spPr>
          <a:xfrm>
            <a:off x="640080" y="2752344"/>
            <a:ext cx="210312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Late morning</a:t>
            </a:r>
            <a:endParaRPr b="0" i="0" sz="1300" u="none" cap="none" strike="noStrike">
              <a:solidFill>
                <a:schemeClr val="dk1"/>
              </a:solidFill>
              <a:latin typeface="Calibri"/>
              <a:ea typeface="Calibri"/>
              <a:cs typeface="Calibri"/>
              <a:sym typeface="Calibri"/>
            </a:endParaRPr>
          </a:p>
        </p:txBody>
      </p:sp>
      <p:sp>
        <p:nvSpPr>
          <p:cNvPr id="84" name="Google Shape;84;p4"/>
          <p:cNvSpPr/>
          <p:nvPr/>
        </p:nvSpPr>
        <p:spPr>
          <a:xfrm>
            <a:off x="2834640" y="2752344"/>
            <a:ext cx="292608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Capture</a:t>
            </a:r>
            <a:endParaRPr b="0" i="0" sz="1800" u="none" cap="none" strike="noStrike">
              <a:solidFill>
                <a:schemeClr val="dk1"/>
              </a:solidFill>
              <a:latin typeface="Calibri"/>
              <a:ea typeface="Calibri"/>
              <a:cs typeface="Calibri"/>
              <a:sym typeface="Calibri"/>
            </a:endParaRPr>
          </a:p>
        </p:txBody>
      </p:sp>
      <p:sp>
        <p:nvSpPr>
          <p:cNvPr id="85" name="Google Shape;85;p4"/>
          <p:cNvSpPr/>
          <p:nvPr/>
        </p:nvSpPr>
        <p:spPr>
          <a:xfrm>
            <a:off x="5943600" y="2752344"/>
            <a:ext cx="548640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Lead generation, data, a working CRM</a:t>
            </a:r>
            <a:endParaRPr b="0" i="0" sz="1500" u="none" cap="none" strike="noStrike">
              <a:solidFill>
                <a:schemeClr val="dk1"/>
              </a:solidFill>
              <a:latin typeface="Calibri"/>
              <a:ea typeface="Calibri"/>
              <a:cs typeface="Calibri"/>
              <a:sym typeface="Calibri"/>
            </a:endParaRPr>
          </a:p>
        </p:txBody>
      </p:sp>
      <p:sp>
        <p:nvSpPr>
          <p:cNvPr id="86" name="Google Shape;86;p4"/>
          <p:cNvSpPr/>
          <p:nvPr/>
        </p:nvSpPr>
        <p:spPr>
          <a:xfrm>
            <a:off x="457200" y="3557016"/>
            <a:ext cx="11247120" cy="713232"/>
          </a:xfrm>
          <a:prstGeom prst="rect">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a:off x="640080" y="3557016"/>
            <a:ext cx="210312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60 min</a:t>
            </a:r>
            <a:endParaRPr b="0" i="0" sz="1300" u="none" cap="none" strike="noStrike">
              <a:solidFill>
                <a:schemeClr val="dk1"/>
              </a:solidFill>
              <a:latin typeface="Calibri"/>
              <a:ea typeface="Calibri"/>
              <a:cs typeface="Calibri"/>
              <a:sym typeface="Calibri"/>
            </a:endParaRPr>
          </a:p>
        </p:txBody>
      </p:sp>
      <p:sp>
        <p:nvSpPr>
          <p:cNvPr id="88" name="Google Shape;88;p4"/>
          <p:cNvSpPr/>
          <p:nvPr/>
        </p:nvSpPr>
        <p:spPr>
          <a:xfrm>
            <a:off x="2834640" y="3557016"/>
            <a:ext cx="292608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Lunch</a:t>
            </a:r>
            <a:endParaRPr b="0" i="0" sz="1800" u="none" cap="none" strike="noStrike">
              <a:solidFill>
                <a:schemeClr val="dk1"/>
              </a:solidFill>
              <a:latin typeface="Calibri"/>
              <a:ea typeface="Calibri"/>
              <a:cs typeface="Calibri"/>
              <a:sym typeface="Calibri"/>
            </a:endParaRPr>
          </a:p>
        </p:txBody>
      </p:sp>
      <p:sp>
        <p:nvSpPr>
          <p:cNvPr id="89" name="Google Shape;89;p4"/>
          <p:cNvSpPr/>
          <p:nvPr/>
        </p:nvSpPr>
        <p:spPr>
          <a:xfrm>
            <a:off x="5943600" y="3557016"/>
            <a:ext cx="548640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Phones down. Systems stay open.</a:t>
            </a:r>
            <a:endParaRPr b="0" i="0" sz="1500" u="none" cap="none" strike="noStrike">
              <a:solidFill>
                <a:schemeClr val="dk1"/>
              </a:solidFill>
              <a:latin typeface="Calibri"/>
              <a:ea typeface="Calibri"/>
              <a:cs typeface="Calibri"/>
              <a:sym typeface="Calibri"/>
            </a:endParaRPr>
          </a:p>
        </p:txBody>
      </p:sp>
      <p:sp>
        <p:nvSpPr>
          <p:cNvPr id="90" name="Google Shape;90;p4"/>
          <p:cNvSpPr/>
          <p:nvPr/>
        </p:nvSpPr>
        <p:spPr>
          <a:xfrm>
            <a:off x="457200" y="4361688"/>
            <a:ext cx="11247120" cy="713232"/>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4"/>
          <p:cNvSpPr/>
          <p:nvPr/>
        </p:nvSpPr>
        <p:spPr>
          <a:xfrm>
            <a:off x="640080" y="4361688"/>
            <a:ext cx="210312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Afternoon</a:t>
            </a:r>
            <a:endParaRPr b="0" i="0" sz="1300" u="none" cap="none" strike="noStrike">
              <a:solidFill>
                <a:schemeClr val="dk1"/>
              </a:solidFill>
              <a:latin typeface="Calibri"/>
              <a:ea typeface="Calibri"/>
              <a:cs typeface="Calibri"/>
              <a:sym typeface="Calibri"/>
            </a:endParaRPr>
          </a:p>
        </p:txBody>
      </p:sp>
      <p:sp>
        <p:nvSpPr>
          <p:cNvPr id="92" name="Google Shape;92;p4"/>
          <p:cNvSpPr/>
          <p:nvPr/>
        </p:nvSpPr>
        <p:spPr>
          <a:xfrm>
            <a:off x="2834640" y="4361688"/>
            <a:ext cx="292608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Convert &amp; keep</a:t>
            </a:r>
            <a:endParaRPr b="0" i="0" sz="1800" u="none" cap="none" strike="noStrike">
              <a:solidFill>
                <a:schemeClr val="dk1"/>
              </a:solidFill>
              <a:latin typeface="Calibri"/>
              <a:ea typeface="Calibri"/>
              <a:cs typeface="Calibri"/>
              <a:sym typeface="Calibri"/>
            </a:endParaRPr>
          </a:p>
        </p:txBody>
      </p:sp>
      <p:sp>
        <p:nvSpPr>
          <p:cNvPr id="93" name="Google Shape;93;p4"/>
          <p:cNvSpPr/>
          <p:nvPr/>
        </p:nvSpPr>
        <p:spPr>
          <a:xfrm>
            <a:off x="5943600" y="4361688"/>
            <a:ext cx="548640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Follow-up, verification, community, retention</a:t>
            </a:r>
            <a:endParaRPr b="0" i="0" sz="1500" u="none" cap="none" strike="noStrike">
              <a:solidFill>
                <a:schemeClr val="dk1"/>
              </a:solidFill>
              <a:latin typeface="Calibri"/>
              <a:ea typeface="Calibri"/>
              <a:cs typeface="Calibri"/>
              <a:sym typeface="Calibri"/>
            </a:endParaRPr>
          </a:p>
        </p:txBody>
      </p:sp>
      <p:sp>
        <p:nvSpPr>
          <p:cNvPr id="94" name="Google Shape;94;p4"/>
          <p:cNvSpPr/>
          <p:nvPr/>
        </p:nvSpPr>
        <p:spPr>
          <a:xfrm>
            <a:off x="457200" y="5166360"/>
            <a:ext cx="11247120" cy="713232"/>
          </a:xfrm>
          <a:prstGeom prst="rect">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4"/>
          <p:cNvSpPr/>
          <p:nvPr/>
        </p:nvSpPr>
        <p:spPr>
          <a:xfrm>
            <a:off x="640080" y="5166360"/>
            <a:ext cx="210312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Close</a:t>
            </a:r>
            <a:endParaRPr b="0" i="0" sz="1300" u="none" cap="none" strike="noStrike">
              <a:solidFill>
                <a:schemeClr val="dk1"/>
              </a:solidFill>
              <a:latin typeface="Calibri"/>
              <a:ea typeface="Calibri"/>
              <a:cs typeface="Calibri"/>
              <a:sym typeface="Calibri"/>
            </a:endParaRPr>
          </a:p>
        </p:txBody>
      </p:sp>
      <p:sp>
        <p:nvSpPr>
          <p:cNvPr id="96" name="Google Shape;96;p4"/>
          <p:cNvSpPr/>
          <p:nvPr/>
        </p:nvSpPr>
        <p:spPr>
          <a:xfrm>
            <a:off x="2834640" y="5166360"/>
            <a:ext cx="292608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Apply</a:t>
            </a:r>
            <a:endParaRPr b="0" i="0" sz="1800" u="none" cap="none" strike="noStrike">
              <a:solidFill>
                <a:schemeClr val="dk1"/>
              </a:solidFill>
              <a:latin typeface="Calibri"/>
              <a:ea typeface="Calibri"/>
              <a:cs typeface="Calibri"/>
              <a:sym typeface="Calibri"/>
            </a:endParaRPr>
          </a:p>
        </p:txBody>
      </p:sp>
      <p:sp>
        <p:nvSpPr>
          <p:cNvPr id="97" name="Google Shape;97;p4"/>
          <p:cNvSpPr/>
          <p:nvPr/>
        </p:nvSpPr>
        <p:spPr>
          <a:xfrm>
            <a:off x="5943600" y="5166360"/>
            <a:ext cx="548640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Group challenge</a:t>
            </a:r>
            <a:endParaRPr b="0" i="0" sz="1500" u="none" cap="none" strike="noStrike">
              <a:solidFill>
                <a:schemeClr val="dk1"/>
              </a:solidFill>
              <a:latin typeface="Calibri"/>
              <a:ea typeface="Calibri"/>
              <a:cs typeface="Calibri"/>
              <a:sym typeface="Calibri"/>
            </a:endParaRPr>
          </a:p>
        </p:txBody>
      </p:sp>
      <p:pic>
        <p:nvPicPr>
          <p:cNvPr descr="/home/workdir/artifacts/sena_assets/wms.png" id="98" name="Google Shape;98;p4"/>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99" name="Google Shape;99;p4"/>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100" name="Google Shape;100;p4"/>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4"/>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3</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5"/>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Before we start  ·  phones out</a:t>
            </a:r>
            <a:endParaRPr b="0" i="0" sz="1100" u="none" cap="none" strike="noStrike">
              <a:solidFill>
                <a:schemeClr val="dk1"/>
              </a:solidFill>
              <a:latin typeface="Calibri"/>
              <a:ea typeface="Calibri"/>
              <a:cs typeface="Calibri"/>
              <a:sym typeface="Calibri"/>
            </a:endParaRPr>
          </a:p>
        </p:txBody>
      </p:sp>
      <p:sp>
        <p:nvSpPr>
          <p:cNvPr id="108" name="Google Shape;108;p5"/>
          <p:cNvSpPr/>
          <p:nvPr/>
        </p:nvSpPr>
        <p:spPr>
          <a:xfrm>
            <a:off x="457200" y="566928"/>
            <a:ext cx="109728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Where are you with AI?</a:t>
            </a:r>
            <a:endParaRPr b="0" i="0" sz="2800" u="none" cap="none" strike="noStrike">
              <a:solidFill>
                <a:schemeClr val="dk1"/>
              </a:solidFill>
              <a:latin typeface="Calibri"/>
              <a:ea typeface="Calibri"/>
              <a:cs typeface="Calibri"/>
              <a:sym typeface="Calibri"/>
            </a:endParaRPr>
          </a:p>
        </p:txBody>
      </p:sp>
      <p:sp>
        <p:nvSpPr>
          <p:cNvPr id="109" name="Google Shape;109;p5"/>
          <p:cNvSpPr/>
          <p:nvPr/>
        </p:nvSpPr>
        <p:spPr>
          <a:xfrm>
            <a:off x="502920" y="1490472"/>
            <a:ext cx="502920" cy="502920"/>
          </a:xfrm>
          <a:prstGeom prst="ellipse">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5"/>
          <p:cNvSpPr/>
          <p:nvPr/>
        </p:nvSpPr>
        <p:spPr>
          <a:xfrm>
            <a:off x="502920" y="1490472"/>
            <a:ext cx="50292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00"/>
              <a:buFont typeface="Lexend Deca"/>
              <a:buNone/>
            </a:pPr>
            <a:r>
              <a:rPr b="0" i="0" lang="en-US" sz="1600" u="none" cap="none" strike="noStrike">
                <a:solidFill>
                  <a:srgbClr val="FFFFFF"/>
                </a:solidFill>
                <a:latin typeface="Lexend Deca"/>
                <a:ea typeface="Lexend Deca"/>
                <a:cs typeface="Lexend Deca"/>
                <a:sym typeface="Lexend Deca"/>
              </a:rPr>
              <a:t>A</a:t>
            </a:r>
            <a:endParaRPr b="0" i="0" sz="1600" u="none" cap="none" strike="noStrike">
              <a:solidFill>
                <a:schemeClr val="dk1"/>
              </a:solidFill>
              <a:latin typeface="Calibri"/>
              <a:ea typeface="Calibri"/>
              <a:cs typeface="Calibri"/>
              <a:sym typeface="Calibri"/>
            </a:endParaRPr>
          </a:p>
        </p:txBody>
      </p:sp>
      <p:sp>
        <p:nvSpPr>
          <p:cNvPr id="111" name="Google Shape;111;p5"/>
          <p:cNvSpPr/>
          <p:nvPr/>
        </p:nvSpPr>
        <p:spPr>
          <a:xfrm>
            <a:off x="1188720" y="1234440"/>
            <a:ext cx="7680960" cy="987552"/>
          </a:xfrm>
          <a:prstGeom prst="roundRect">
            <a:avLst>
              <a:gd fmla="val 5556"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5"/>
          <p:cNvSpPr/>
          <p:nvPr/>
        </p:nvSpPr>
        <p:spPr>
          <a:xfrm>
            <a:off x="1417320" y="1234440"/>
            <a:ext cx="7315200" cy="9875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The Googler — I use it like a faster search engine</a:t>
            </a:r>
            <a:endParaRPr b="0" i="0" sz="1600" u="none" cap="none" strike="noStrike">
              <a:solidFill>
                <a:schemeClr val="dk1"/>
              </a:solidFill>
              <a:latin typeface="Calibri"/>
              <a:ea typeface="Calibri"/>
              <a:cs typeface="Calibri"/>
              <a:sym typeface="Calibri"/>
            </a:endParaRPr>
          </a:p>
        </p:txBody>
      </p:sp>
      <p:sp>
        <p:nvSpPr>
          <p:cNvPr id="113" name="Google Shape;113;p5"/>
          <p:cNvSpPr/>
          <p:nvPr/>
        </p:nvSpPr>
        <p:spPr>
          <a:xfrm>
            <a:off x="502920" y="2587752"/>
            <a:ext cx="502920" cy="502920"/>
          </a:xfrm>
          <a:prstGeom prst="ellipse">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
          <p:cNvSpPr/>
          <p:nvPr/>
        </p:nvSpPr>
        <p:spPr>
          <a:xfrm>
            <a:off x="502920" y="2587752"/>
            <a:ext cx="50292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00"/>
              <a:buFont typeface="Lexend Deca"/>
              <a:buNone/>
            </a:pPr>
            <a:r>
              <a:rPr b="0" i="0" lang="en-US" sz="1600" u="none" cap="none" strike="noStrike">
                <a:solidFill>
                  <a:srgbClr val="FFFFFF"/>
                </a:solidFill>
                <a:latin typeface="Lexend Deca"/>
                <a:ea typeface="Lexend Deca"/>
                <a:cs typeface="Lexend Deca"/>
                <a:sym typeface="Lexend Deca"/>
              </a:rPr>
              <a:t>B</a:t>
            </a:r>
            <a:endParaRPr b="0" i="0" sz="1600" u="none" cap="none" strike="noStrike">
              <a:solidFill>
                <a:schemeClr val="dk1"/>
              </a:solidFill>
              <a:latin typeface="Calibri"/>
              <a:ea typeface="Calibri"/>
              <a:cs typeface="Calibri"/>
              <a:sym typeface="Calibri"/>
            </a:endParaRPr>
          </a:p>
        </p:txBody>
      </p:sp>
      <p:sp>
        <p:nvSpPr>
          <p:cNvPr id="115" name="Google Shape;115;p5"/>
          <p:cNvSpPr/>
          <p:nvPr/>
        </p:nvSpPr>
        <p:spPr>
          <a:xfrm>
            <a:off x="1188720" y="2331720"/>
            <a:ext cx="7680960" cy="987552"/>
          </a:xfrm>
          <a:prstGeom prst="roundRect">
            <a:avLst>
              <a:gd fmla="val 5556"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5"/>
          <p:cNvSpPr/>
          <p:nvPr/>
        </p:nvSpPr>
        <p:spPr>
          <a:xfrm>
            <a:off x="1417320" y="2331720"/>
            <a:ext cx="7315200" cy="9875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The Collaborator — I give it context and push back</a:t>
            </a:r>
            <a:endParaRPr b="0" i="0" sz="1600" u="none" cap="none" strike="noStrike">
              <a:solidFill>
                <a:schemeClr val="dk1"/>
              </a:solidFill>
              <a:latin typeface="Calibri"/>
              <a:ea typeface="Calibri"/>
              <a:cs typeface="Calibri"/>
              <a:sym typeface="Calibri"/>
            </a:endParaRPr>
          </a:p>
        </p:txBody>
      </p:sp>
      <p:sp>
        <p:nvSpPr>
          <p:cNvPr id="117" name="Google Shape;117;p5"/>
          <p:cNvSpPr/>
          <p:nvPr/>
        </p:nvSpPr>
        <p:spPr>
          <a:xfrm>
            <a:off x="502920" y="3685032"/>
            <a:ext cx="502920" cy="502920"/>
          </a:xfrm>
          <a:prstGeom prst="ellipse">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5"/>
          <p:cNvSpPr/>
          <p:nvPr/>
        </p:nvSpPr>
        <p:spPr>
          <a:xfrm>
            <a:off x="502920" y="3685032"/>
            <a:ext cx="50292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00"/>
              <a:buFont typeface="Lexend Deca"/>
              <a:buNone/>
            </a:pPr>
            <a:r>
              <a:rPr b="0" i="0" lang="en-US" sz="1600" u="none" cap="none" strike="noStrike">
                <a:solidFill>
                  <a:srgbClr val="FFFFFF"/>
                </a:solidFill>
                <a:latin typeface="Lexend Deca"/>
                <a:ea typeface="Lexend Deca"/>
                <a:cs typeface="Lexend Deca"/>
                <a:sym typeface="Lexend Deca"/>
              </a:rPr>
              <a:t>C</a:t>
            </a:r>
            <a:endParaRPr b="0" i="0" sz="1600" u="none" cap="none" strike="noStrike">
              <a:solidFill>
                <a:schemeClr val="dk1"/>
              </a:solidFill>
              <a:latin typeface="Calibri"/>
              <a:ea typeface="Calibri"/>
              <a:cs typeface="Calibri"/>
              <a:sym typeface="Calibri"/>
            </a:endParaRPr>
          </a:p>
        </p:txBody>
      </p:sp>
      <p:sp>
        <p:nvSpPr>
          <p:cNvPr id="119" name="Google Shape;119;p5"/>
          <p:cNvSpPr/>
          <p:nvPr/>
        </p:nvSpPr>
        <p:spPr>
          <a:xfrm>
            <a:off x="1188720" y="3429000"/>
            <a:ext cx="7680960" cy="987552"/>
          </a:xfrm>
          <a:prstGeom prst="roundRect">
            <a:avLst>
              <a:gd fmla="val 5556"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5"/>
          <p:cNvSpPr/>
          <p:nvPr/>
        </p:nvSpPr>
        <p:spPr>
          <a:xfrm>
            <a:off x="1417320" y="3429000"/>
            <a:ext cx="7315200" cy="9875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The Operator — I have systems that run without me</a:t>
            </a:r>
            <a:endParaRPr b="0" i="0" sz="1600" u="none" cap="none" strike="noStrike">
              <a:solidFill>
                <a:schemeClr val="dk1"/>
              </a:solidFill>
              <a:latin typeface="Calibri"/>
              <a:ea typeface="Calibri"/>
              <a:cs typeface="Calibri"/>
              <a:sym typeface="Calibri"/>
            </a:endParaRPr>
          </a:p>
        </p:txBody>
      </p:sp>
      <p:sp>
        <p:nvSpPr>
          <p:cNvPr id="121" name="Google Shape;121;p5"/>
          <p:cNvSpPr/>
          <p:nvPr/>
        </p:nvSpPr>
        <p:spPr>
          <a:xfrm>
            <a:off x="502920" y="4782312"/>
            <a:ext cx="502920" cy="502920"/>
          </a:xfrm>
          <a:prstGeom prst="ellipse">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5"/>
          <p:cNvSpPr/>
          <p:nvPr/>
        </p:nvSpPr>
        <p:spPr>
          <a:xfrm>
            <a:off x="502920" y="4782312"/>
            <a:ext cx="502920" cy="5029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600"/>
              <a:buFont typeface="Lexend Deca"/>
              <a:buNone/>
            </a:pPr>
            <a:r>
              <a:rPr b="0" i="0" lang="en-US" sz="1600" u="none" cap="none" strike="noStrike">
                <a:solidFill>
                  <a:srgbClr val="FFFFFF"/>
                </a:solidFill>
                <a:latin typeface="Lexend Deca"/>
                <a:ea typeface="Lexend Deca"/>
                <a:cs typeface="Lexend Deca"/>
                <a:sym typeface="Lexend Deca"/>
              </a:rPr>
              <a:t>D</a:t>
            </a:r>
            <a:endParaRPr b="0" i="0" sz="1600" u="none" cap="none" strike="noStrike">
              <a:solidFill>
                <a:schemeClr val="dk1"/>
              </a:solidFill>
              <a:latin typeface="Calibri"/>
              <a:ea typeface="Calibri"/>
              <a:cs typeface="Calibri"/>
              <a:sym typeface="Calibri"/>
            </a:endParaRPr>
          </a:p>
        </p:txBody>
      </p:sp>
      <p:sp>
        <p:nvSpPr>
          <p:cNvPr id="123" name="Google Shape;123;p5"/>
          <p:cNvSpPr/>
          <p:nvPr/>
        </p:nvSpPr>
        <p:spPr>
          <a:xfrm>
            <a:off x="1188720" y="4526280"/>
            <a:ext cx="7680960" cy="987552"/>
          </a:xfrm>
          <a:prstGeom prst="roundRect">
            <a:avLst>
              <a:gd fmla="val 5556"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5"/>
          <p:cNvSpPr/>
          <p:nvPr/>
        </p:nvSpPr>
        <p:spPr>
          <a:xfrm>
            <a:off x="1417320" y="4526280"/>
            <a:ext cx="7315200" cy="9875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I have barely used it</a:t>
            </a:r>
            <a:endParaRPr b="0" i="0" sz="1600" u="none" cap="none" strike="noStrike">
              <a:solidFill>
                <a:schemeClr val="dk1"/>
              </a:solidFill>
              <a:latin typeface="Calibri"/>
              <a:ea typeface="Calibri"/>
              <a:cs typeface="Calibri"/>
              <a:sym typeface="Calibri"/>
            </a:endParaRPr>
          </a:p>
        </p:txBody>
      </p:sp>
      <p:pic>
        <p:nvPicPr>
          <p:cNvPr descr="/home/workdir/artifacts/sena_assets/wms.png" id="125" name="Google Shape;125;p5"/>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26" name="Google Shape;126;p5"/>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127" name="Google Shape;127;p5"/>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4</a:t>
            </a:r>
            <a:endParaRPr b="0" i="0" sz="1000" u="none" cap="none" strike="noStrike">
              <a:solidFill>
                <a:schemeClr val="dk1"/>
              </a:solidFill>
              <a:latin typeface="Calibri"/>
              <a:ea typeface="Calibri"/>
              <a:cs typeface="Calibri"/>
              <a:sym typeface="Calibri"/>
            </a:endParaRPr>
          </a:p>
        </p:txBody>
      </p:sp>
      <p:grpSp>
        <p:nvGrpSpPr>
          <p:cNvPr id="129" name="Google Shape;129;p5"/>
          <p:cNvGrpSpPr/>
          <p:nvPr/>
        </p:nvGrpSpPr>
        <p:grpSpPr>
          <a:xfrm>
            <a:off x="9144000" y="1234440"/>
            <a:ext cx="2560320" cy="4297800"/>
            <a:chOff x="9144000" y="1234440"/>
            <a:chExt cx="2560320" cy="4297800"/>
          </a:xfrm>
        </p:grpSpPr>
        <p:sp>
          <p:nvSpPr>
            <p:cNvPr id="130" name="Google Shape;130;p5"/>
            <p:cNvSpPr/>
            <p:nvPr/>
          </p:nvSpPr>
          <p:spPr>
            <a:xfrm>
              <a:off x="9144000" y="1234440"/>
              <a:ext cx="2560200" cy="4297800"/>
            </a:xfrm>
            <a:prstGeom prst="roundRect">
              <a:avLst>
                <a:gd fmla="val 2143" name="adj"/>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5"/>
            <p:cNvSpPr/>
            <p:nvPr/>
          </p:nvSpPr>
          <p:spPr>
            <a:xfrm>
              <a:off x="9144000" y="1463040"/>
              <a:ext cx="2560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SCAN</a:t>
              </a:r>
              <a:endParaRPr b="0" i="0" sz="1200" u="none" cap="none" strike="noStrike">
                <a:solidFill>
                  <a:schemeClr val="dk1"/>
                </a:solidFill>
                <a:latin typeface="Calibri"/>
                <a:ea typeface="Calibri"/>
                <a:cs typeface="Calibri"/>
                <a:sym typeface="Calibri"/>
              </a:endParaRPr>
            </a:p>
          </p:txBody>
        </p:sp>
        <p:sp>
          <p:nvSpPr>
            <p:cNvPr id="132" name="Google Shape;132;p5"/>
            <p:cNvSpPr/>
            <p:nvPr/>
          </p:nvSpPr>
          <p:spPr>
            <a:xfrm>
              <a:off x="9555480" y="1965960"/>
              <a:ext cx="1737360" cy="1737360"/>
            </a:xfrm>
            <a:prstGeom prst="roundRect">
              <a:avLst>
                <a:gd fmla="val 2105"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5"/>
            <p:cNvSpPr/>
            <p:nvPr/>
          </p:nvSpPr>
          <p:spPr>
            <a:xfrm>
              <a:off x="9235440" y="3931920"/>
              <a:ext cx="2377500" cy="109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5A5A"/>
                </a:buClr>
                <a:buSzPts val="1200"/>
                <a:buFont typeface="Lexend Deca"/>
                <a:buNone/>
              </a:pPr>
              <a:r>
                <a:rPr lang="en-US" sz="1200">
                  <a:solidFill>
                    <a:srgbClr val="5A5A5A"/>
                  </a:solidFill>
                  <a:latin typeface="Lexend Deca"/>
                  <a:ea typeface="Lexend Deca"/>
                  <a:cs typeface="Lexend Deca"/>
                  <a:sym typeface="Lexend Deca"/>
                </a:rPr>
                <a:t>Please respond honestly</a:t>
              </a:r>
              <a:endParaRPr b="0" i="0" sz="1200" u="none" cap="none" strike="noStrike">
                <a:solidFill>
                  <a:schemeClr val="dk1"/>
                </a:solidFill>
                <a:latin typeface="Calibri"/>
                <a:ea typeface="Calibri"/>
                <a:cs typeface="Calibri"/>
                <a:sym typeface="Calibri"/>
              </a:endParaRPr>
            </a:p>
          </p:txBody>
        </p:sp>
        <p:pic>
          <p:nvPicPr>
            <p:cNvPr id="134" name="Google Shape;134;p5" title="QR Code for Where are you with AI_.png"/>
            <p:cNvPicPr preferRelativeResize="0"/>
            <p:nvPr/>
          </p:nvPicPr>
          <p:blipFill rotWithShape="1">
            <a:blip r:embed="rId4">
              <a:alphaModFix/>
            </a:blip>
            <a:srcRect b="0" l="0" r="0" t="0"/>
            <a:stretch/>
          </p:blipFill>
          <p:spPr>
            <a:xfrm>
              <a:off x="9573988" y="1984463"/>
              <a:ext cx="1700351" cy="1700351"/>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g3f40c273fe1_0_442"/>
          <p:cNvSpPr/>
          <p:nvPr/>
        </p:nvSpPr>
        <p:spPr>
          <a:xfrm>
            <a:off x="883338" y="840500"/>
            <a:ext cx="10425000" cy="5073300"/>
          </a:xfrm>
          <a:prstGeom prst="roundRect">
            <a:avLst>
              <a:gd fmla="val 2143" name="adj"/>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g3f40c273fe1_0_442"/>
          <p:cNvSpPr/>
          <p:nvPr/>
        </p:nvSpPr>
        <p:spPr>
          <a:xfrm>
            <a:off x="4815738" y="1508690"/>
            <a:ext cx="25602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SCAN</a:t>
            </a:r>
            <a:endParaRPr b="0" i="0" sz="1200" u="none" cap="none" strike="noStrike">
              <a:solidFill>
                <a:schemeClr val="dk1"/>
              </a:solidFill>
              <a:latin typeface="Calibri"/>
              <a:ea typeface="Calibri"/>
              <a:cs typeface="Calibri"/>
              <a:sym typeface="Calibri"/>
            </a:endParaRPr>
          </a:p>
        </p:txBody>
      </p:sp>
      <p:sp>
        <p:nvSpPr>
          <p:cNvPr id="142" name="Google Shape;142;g3f40c273fe1_0_442"/>
          <p:cNvSpPr/>
          <p:nvPr/>
        </p:nvSpPr>
        <p:spPr>
          <a:xfrm>
            <a:off x="3968936" y="1302011"/>
            <a:ext cx="4254000" cy="4254000"/>
          </a:xfrm>
          <a:prstGeom prst="roundRect">
            <a:avLst>
              <a:gd fmla="val 2105" name="adj"/>
            </a:avLst>
          </a:prstGeom>
          <a:solidFill>
            <a:srgbClr val="F4F4F4"/>
          </a:solidFill>
          <a:ln>
            <a:noFill/>
          </a:ln>
        </p:spPr>
        <p:txBody>
          <a:bodyPr anchorCtr="0" anchor="ctr" bIns="223850" lIns="223850" spcFirstLastPara="1" rIns="223850" wrap="square" tIns="223850">
            <a:noAutofit/>
          </a:bodyPr>
          <a:lstStyle/>
          <a:p>
            <a:pPr indent="0" lvl="0" marL="0" rtl="0" algn="l">
              <a:spcBef>
                <a:spcPts val="0"/>
              </a:spcBef>
              <a:spcAft>
                <a:spcPts val="0"/>
              </a:spcAft>
              <a:buNone/>
            </a:pPr>
            <a:r>
              <a:t/>
            </a:r>
            <a:endParaRPr/>
          </a:p>
        </p:txBody>
      </p:sp>
      <p:sp>
        <p:nvSpPr>
          <p:cNvPr id="143" name="Google Shape;143;g3f40c273fe1_0_442"/>
          <p:cNvSpPr/>
          <p:nvPr/>
        </p:nvSpPr>
        <p:spPr>
          <a:xfrm>
            <a:off x="4907178" y="3977570"/>
            <a:ext cx="2377500" cy="109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5A5A"/>
              </a:buClr>
              <a:buSzPts val="1200"/>
              <a:buFont typeface="Lexend Deca"/>
              <a:buNone/>
            </a:pPr>
            <a:r>
              <a:rPr lang="en-US" sz="1200">
                <a:solidFill>
                  <a:srgbClr val="5A5A5A"/>
                </a:solidFill>
                <a:latin typeface="Lexend Deca"/>
                <a:ea typeface="Lexend Deca"/>
                <a:cs typeface="Lexend Deca"/>
                <a:sym typeface="Lexend Deca"/>
              </a:rPr>
              <a:t>Please respond honestly</a:t>
            </a:r>
            <a:endParaRPr b="0" i="0" sz="1200" u="none" cap="none" strike="noStrike">
              <a:solidFill>
                <a:schemeClr val="dk1"/>
              </a:solidFill>
              <a:latin typeface="Calibri"/>
              <a:ea typeface="Calibri"/>
              <a:cs typeface="Calibri"/>
              <a:sym typeface="Calibri"/>
            </a:endParaRPr>
          </a:p>
        </p:txBody>
      </p:sp>
      <p:pic>
        <p:nvPicPr>
          <p:cNvPr descr="/home/workdir/artifacts/sena_assets/wms.png" id="144" name="Google Shape;144;g3f40c273fe1_0_442"/>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45" name="Google Shape;145;g3f40c273fe1_0_442"/>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146" name="Google Shape;146;g3f40c273fe1_0_442"/>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g3f40c273fe1_0_442"/>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4</a:t>
            </a:r>
            <a:endParaRPr b="0" i="0" sz="1000" u="none" cap="none" strike="noStrike">
              <a:solidFill>
                <a:schemeClr val="dk1"/>
              </a:solidFill>
              <a:latin typeface="Calibri"/>
              <a:ea typeface="Calibri"/>
              <a:cs typeface="Calibri"/>
              <a:sym typeface="Calibri"/>
            </a:endParaRPr>
          </a:p>
        </p:txBody>
      </p:sp>
      <p:pic>
        <p:nvPicPr>
          <p:cNvPr id="148" name="Google Shape;148;g3f40c273fe1_0_442" title="QR Code for Where are you with AI_.png"/>
          <p:cNvPicPr preferRelativeResize="0"/>
          <p:nvPr/>
        </p:nvPicPr>
        <p:blipFill rotWithShape="1">
          <a:blip r:embed="rId4">
            <a:alphaModFix/>
          </a:blip>
          <a:srcRect b="0" l="0" r="0" t="0"/>
          <a:stretch/>
        </p:blipFill>
        <p:spPr>
          <a:xfrm>
            <a:off x="4014253" y="1347316"/>
            <a:ext cx="4163462" cy="416346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6"/>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Framework</a:t>
            </a:r>
            <a:endParaRPr b="0" i="0" sz="1100" u="none" cap="none" strike="noStrike">
              <a:solidFill>
                <a:schemeClr val="dk1"/>
              </a:solidFill>
              <a:latin typeface="Calibri"/>
              <a:ea typeface="Calibri"/>
              <a:cs typeface="Calibri"/>
              <a:sym typeface="Calibri"/>
            </a:endParaRPr>
          </a:p>
        </p:txBody>
      </p:sp>
      <p:sp>
        <p:nvSpPr>
          <p:cNvPr id="155" name="Google Shape;155;p6"/>
          <p:cNvSpPr/>
          <p:nvPr/>
        </p:nvSpPr>
        <p:spPr>
          <a:xfrm>
            <a:off x="457200" y="566928"/>
            <a:ext cx="10972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Three levels of AI use</a:t>
            </a:r>
            <a:endParaRPr b="0" i="0" sz="2800" u="none" cap="none" strike="noStrike">
              <a:solidFill>
                <a:schemeClr val="dk1"/>
              </a:solidFill>
              <a:latin typeface="Calibri"/>
              <a:ea typeface="Calibri"/>
              <a:cs typeface="Calibri"/>
              <a:sym typeface="Calibri"/>
            </a:endParaRPr>
          </a:p>
        </p:txBody>
      </p:sp>
      <p:sp>
        <p:nvSpPr>
          <p:cNvPr id="156" name="Google Shape;156;p6"/>
          <p:cNvSpPr/>
          <p:nvPr/>
        </p:nvSpPr>
        <p:spPr>
          <a:xfrm>
            <a:off x="457200" y="1005840"/>
            <a:ext cx="109728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Goal today: move everyone up at least one level.</a:t>
            </a:r>
            <a:endParaRPr b="0" i="0" sz="1500" u="none" cap="none" strike="noStrike">
              <a:solidFill>
                <a:schemeClr val="dk1"/>
              </a:solidFill>
              <a:latin typeface="Calibri"/>
              <a:ea typeface="Calibri"/>
              <a:cs typeface="Calibri"/>
              <a:sym typeface="Calibri"/>
            </a:endParaRPr>
          </a:p>
        </p:txBody>
      </p:sp>
      <p:sp>
        <p:nvSpPr>
          <p:cNvPr id="157" name="Google Shape;157;p6"/>
          <p:cNvSpPr/>
          <p:nvPr/>
        </p:nvSpPr>
        <p:spPr>
          <a:xfrm>
            <a:off x="457200" y="1463040"/>
            <a:ext cx="3675888" cy="4526280"/>
          </a:xfrm>
          <a:prstGeom prst="roundRect">
            <a:avLst>
              <a:gd fmla="val 199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6"/>
          <p:cNvSpPr/>
          <p:nvPr/>
        </p:nvSpPr>
        <p:spPr>
          <a:xfrm>
            <a:off x="713232" y="1737360"/>
            <a:ext cx="315468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01  The Researcher</a:t>
            </a:r>
            <a:endParaRPr b="0" i="0" sz="2000" u="none" cap="none" strike="noStrike">
              <a:solidFill>
                <a:schemeClr val="dk1"/>
              </a:solidFill>
              <a:latin typeface="Calibri"/>
              <a:ea typeface="Calibri"/>
              <a:cs typeface="Calibri"/>
              <a:sym typeface="Calibri"/>
            </a:endParaRPr>
          </a:p>
        </p:txBody>
      </p:sp>
      <p:sp>
        <p:nvSpPr>
          <p:cNvPr id="159" name="Google Shape;159;p6"/>
          <p:cNvSpPr/>
          <p:nvPr/>
        </p:nvSpPr>
        <p:spPr>
          <a:xfrm>
            <a:off x="713232" y="2926080"/>
            <a:ext cx="3154680" cy="2560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You ask questions. It gives answers. Used like a faster search engine. Output is generic because input is generic.</a:t>
            </a:r>
            <a:endParaRPr b="0" i="0" sz="1500" u="none" cap="none" strike="noStrike">
              <a:solidFill>
                <a:schemeClr val="dk1"/>
              </a:solidFill>
              <a:latin typeface="Calibri"/>
              <a:ea typeface="Calibri"/>
              <a:cs typeface="Calibri"/>
              <a:sym typeface="Calibri"/>
            </a:endParaRPr>
          </a:p>
        </p:txBody>
      </p:sp>
      <p:sp>
        <p:nvSpPr>
          <p:cNvPr id="160" name="Google Shape;160;p6"/>
          <p:cNvSpPr/>
          <p:nvPr/>
        </p:nvSpPr>
        <p:spPr>
          <a:xfrm>
            <a:off x="4297680" y="1463040"/>
            <a:ext cx="3675888" cy="4526280"/>
          </a:xfrm>
          <a:prstGeom prst="roundRect">
            <a:avLst>
              <a:gd fmla="val 1990" name="adj"/>
            </a:avLst>
          </a:prstGeom>
          <a:solidFill>
            <a:srgbClr val="E4EB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6"/>
          <p:cNvSpPr/>
          <p:nvPr/>
        </p:nvSpPr>
        <p:spPr>
          <a:xfrm>
            <a:off x="4553712" y="1737360"/>
            <a:ext cx="315468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02  The Collaborator</a:t>
            </a:r>
            <a:endParaRPr b="0" i="0" sz="2000" u="none" cap="none" strike="noStrike">
              <a:solidFill>
                <a:schemeClr val="dk1"/>
              </a:solidFill>
              <a:latin typeface="Calibri"/>
              <a:ea typeface="Calibri"/>
              <a:cs typeface="Calibri"/>
              <a:sym typeface="Calibri"/>
            </a:endParaRPr>
          </a:p>
        </p:txBody>
      </p:sp>
      <p:sp>
        <p:nvSpPr>
          <p:cNvPr id="162" name="Google Shape;162;p6"/>
          <p:cNvSpPr/>
          <p:nvPr/>
        </p:nvSpPr>
        <p:spPr>
          <a:xfrm>
            <a:off x="4553712" y="2926080"/>
            <a:ext cx="3154680" cy="2560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You give it context about your business. You correct it and push. Output starts to sound like you.</a:t>
            </a:r>
            <a:endParaRPr b="0" i="0" sz="1500" u="none" cap="none" strike="noStrike">
              <a:solidFill>
                <a:schemeClr val="dk1"/>
              </a:solidFill>
              <a:latin typeface="Calibri"/>
              <a:ea typeface="Calibri"/>
              <a:cs typeface="Calibri"/>
              <a:sym typeface="Calibri"/>
            </a:endParaRPr>
          </a:p>
        </p:txBody>
      </p:sp>
      <p:sp>
        <p:nvSpPr>
          <p:cNvPr id="163" name="Google Shape;163;p6"/>
          <p:cNvSpPr/>
          <p:nvPr/>
        </p:nvSpPr>
        <p:spPr>
          <a:xfrm>
            <a:off x="8138160" y="1463040"/>
            <a:ext cx="3675888" cy="4526280"/>
          </a:xfrm>
          <a:prstGeom prst="roundRect">
            <a:avLst>
              <a:gd fmla="val 1990"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6"/>
          <p:cNvSpPr/>
          <p:nvPr/>
        </p:nvSpPr>
        <p:spPr>
          <a:xfrm>
            <a:off x="8394192" y="1737360"/>
            <a:ext cx="315468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Lexend Deca"/>
              <a:buNone/>
            </a:pPr>
            <a:r>
              <a:rPr b="0" i="0" lang="en-US" sz="2000" u="none" cap="none" strike="noStrike">
                <a:solidFill>
                  <a:srgbClr val="FFFFFF"/>
                </a:solidFill>
                <a:latin typeface="Lexend Deca"/>
                <a:ea typeface="Lexend Deca"/>
                <a:cs typeface="Lexend Deca"/>
                <a:sym typeface="Lexend Deca"/>
              </a:rPr>
              <a:t>03  The Operator</a:t>
            </a:r>
            <a:endParaRPr b="0" i="0" sz="2000" u="none" cap="none" strike="noStrike">
              <a:solidFill>
                <a:schemeClr val="dk1"/>
              </a:solidFill>
              <a:latin typeface="Calibri"/>
              <a:ea typeface="Calibri"/>
              <a:cs typeface="Calibri"/>
              <a:sym typeface="Calibri"/>
            </a:endParaRPr>
          </a:p>
        </p:txBody>
      </p:sp>
      <p:sp>
        <p:nvSpPr>
          <p:cNvPr id="165" name="Google Shape;165;p6"/>
          <p:cNvSpPr/>
          <p:nvPr/>
        </p:nvSpPr>
        <p:spPr>
          <a:xfrm>
            <a:off x="8394192" y="2926080"/>
            <a:ext cx="3154680" cy="2560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8D8D8"/>
              </a:buClr>
              <a:buSzPts val="1500"/>
              <a:buFont typeface="Lexend Deca"/>
              <a:buNone/>
            </a:pPr>
            <a:r>
              <a:rPr b="0" i="0" lang="en-US" sz="1500" u="none" cap="none" strike="noStrike">
                <a:solidFill>
                  <a:srgbClr val="D8D8D8"/>
                </a:solidFill>
                <a:latin typeface="Lexend Deca"/>
                <a:ea typeface="Lexend Deca"/>
                <a:cs typeface="Lexend Deca"/>
                <a:sym typeface="Lexend Deca"/>
              </a:rPr>
              <a:t>You build systems that run parts of the business without you. This is the level the day is built for.</a:t>
            </a:r>
            <a:endParaRPr b="0" i="0" sz="1500" u="none" cap="none" strike="noStrike">
              <a:solidFill>
                <a:schemeClr val="dk1"/>
              </a:solidFill>
              <a:latin typeface="Calibri"/>
              <a:ea typeface="Calibri"/>
              <a:cs typeface="Calibri"/>
              <a:sym typeface="Calibri"/>
            </a:endParaRPr>
          </a:p>
        </p:txBody>
      </p:sp>
      <p:pic>
        <p:nvPicPr>
          <p:cNvPr descr="/home/workdir/artifacts/sena_assets/wms.png" id="166" name="Google Shape;166;p6"/>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67" name="Google Shape;167;p6"/>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168" name="Google Shape;168;p6"/>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6"/>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5</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7"/>
          <p:cNvSpPr/>
          <p:nvPr/>
        </p:nvSpPr>
        <p:spPr>
          <a:xfrm>
            <a:off x="0" y="0"/>
            <a:ext cx="12191695"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7"/>
          <p:cNvSpPr/>
          <p:nvPr/>
        </p:nvSpPr>
        <p:spPr>
          <a:xfrm>
            <a:off x="640080" y="2331720"/>
            <a:ext cx="1097280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A following is not</a:t>
            </a:r>
            <a:endParaRPr b="0" i="0" sz="4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a client base.</a:t>
            </a:r>
            <a:endParaRPr b="0" i="0" sz="4000" u="none" cap="none" strike="noStrike">
              <a:solidFill>
                <a:schemeClr val="dk1"/>
              </a:solidFill>
              <a:latin typeface="Calibri"/>
              <a:ea typeface="Calibri"/>
              <a:cs typeface="Calibri"/>
              <a:sym typeface="Calibri"/>
            </a:endParaRPr>
          </a:p>
        </p:txBody>
      </p:sp>
      <p:sp>
        <p:nvSpPr>
          <p:cNvPr id="177" name="Google Shape;177;p7"/>
          <p:cNvSpPr/>
          <p:nvPr/>
        </p:nvSpPr>
        <p:spPr>
          <a:xfrm>
            <a:off x="640080" y="3383280"/>
            <a:ext cx="10058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You have already done the hard part. People are watching.</a:t>
            </a:r>
            <a:endParaRPr b="0" i="0" sz="1800" u="none" cap="none" strike="noStrike">
              <a:solidFill>
                <a:schemeClr val="dk1"/>
              </a:solidFill>
              <a:latin typeface="Calibri"/>
              <a:ea typeface="Calibri"/>
              <a:cs typeface="Calibri"/>
              <a:sym typeface="Calibri"/>
            </a:endParaRPr>
          </a:p>
        </p:txBody>
      </p:sp>
      <p:pic>
        <p:nvPicPr>
          <p:cNvPr descr="/home/workdir/artifacts/sena_assets/wms.png" id="178" name="Google Shape;178;p7"/>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79" name="Google Shape;179;p7"/>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180" name="Google Shape;180;p7"/>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7"/>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6</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8"/>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The current picture</a:t>
            </a:r>
            <a:endParaRPr b="0" i="0" sz="1100" u="none" cap="none" strike="noStrike">
              <a:solidFill>
                <a:schemeClr val="dk1"/>
              </a:solidFill>
              <a:latin typeface="Calibri"/>
              <a:ea typeface="Calibri"/>
              <a:cs typeface="Calibri"/>
              <a:sym typeface="Calibri"/>
            </a:endParaRPr>
          </a:p>
        </p:txBody>
      </p:sp>
      <p:sp>
        <p:nvSpPr>
          <p:cNvPr id="188" name="Google Shape;188;p8"/>
          <p:cNvSpPr/>
          <p:nvPr/>
        </p:nvSpPr>
        <p:spPr>
          <a:xfrm>
            <a:off x="457200" y="566928"/>
            <a:ext cx="10972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What is working, and where it leaks</a:t>
            </a:r>
            <a:endParaRPr b="0" i="0" sz="2600" u="none" cap="none" strike="noStrike">
              <a:solidFill>
                <a:schemeClr val="dk1"/>
              </a:solidFill>
              <a:latin typeface="Calibri"/>
              <a:ea typeface="Calibri"/>
              <a:cs typeface="Calibri"/>
              <a:sym typeface="Calibri"/>
            </a:endParaRPr>
          </a:p>
        </p:txBody>
      </p:sp>
      <p:sp>
        <p:nvSpPr>
          <p:cNvPr id="189" name="Google Shape;189;p8"/>
          <p:cNvSpPr/>
          <p:nvPr/>
        </p:nvSpPr>
        <p:spPr>
          <a:xfrm>
            <a:off x="457200" y="1188720"/>
            <a:ext cx="5532120" cy="4846320"/>
          </a:xfrm>
          <a:prstGeom prst="roundRect">
            <a:avLst>
              <a:gd fmla="val 1509"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8"/>
          <p:cNvSpPr/>
          <p:nvPr/>
        </p:nvSpPr>
        <p:spPr>
          <a:xfrm>
            <a:off x="685800" y="1417320"/>
            <a:ext cx="50749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What partners do well</a:t>
            </a:r>
            <a:endParaRPr b="0" i="0" sz="1800" u="none" cap="none" strike="noStrike">
              <a:solidFill>
                <a:schemeClr val="dk1"/>
              </a:solidFill>
              <a:latin typeface="Calibri"/>
              <a:ea typeface="Calibri"/>
              <a:cs typeface="Calibri"/>
              <a:sym typeface="Calibri"/>
            </a:endParaRPr>
          </a:p>
        </p:txBody>
      </p:sp>
      <p:sp>
        <p:nvSpPr>
          <p:cNvPr id="191" name="Google Shape;191;p8"/>
          <p:cNvSpPr/>
          <p:nvPr/>
        </p:nvSpPr>
        <p:spPr>
          <a:xfrm>
            <a:off x="685800" y="2011680"/>
            <a:ext cx="50749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  Build large audiences quickly</a:t>
            </a:r>
            <a:endParaRPr b="0" i="0" sz="1600" u="none" cap="none" strike="noStrike">
              <a:solidFill>
                <a:schemeClr val="dk1"/>
              </a:solidFill>
              <a:latin typeface="Calibri"/>
              <a:ea typeface="Calibri"/>
              <a:cs typeface="Calibri"/>
              <a:sym typeface="Calibri"/>
            </a:endParaRPr>
          </a:p>
        </p:txBody>
      </p:sp>
      <p:sp>
        <p:nvSpPr>
          <p:cNvPr id="192" name="Google Shape;192;p8"/>
          <p:cNvSpPr/>
          <p:nvPr/>
        </p:nvSpPr>
        <p:spPr>
          <a:xfrm>
            <a:off x="685800" y="2788920"/>
            <a:ext cx="50749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  Generate high volumes of enquiries</a:t>
            </a:r>
            <a:endParaRPr b="0" i="0" sz="1600" u="none" cap="none" strike="noStrike">
              <a:solidFill>
                <a:schemeClr val="dk1"/>
              </a:solidFill>
              <a:latin typeface="Calibri"/>
              <a:ea typeface="Calibri"/>
              <a:cs typeface="Calibri"/>
              <a:sym typeface="Calibri"/>
            </a:endParaRPr>
          </a:p>
        </p:txBody>
      </p:sp>
      <p:sp>
        <p:nvSpPr>
          <p:cNvPr id="193" name="Google Shape;193;p8"/>
          <p:cNvSpPr/>
          <p:nvPr/>
        </p:nvSpPr>
        <p:spPr>
          <a:xfrm>
            <a:off x="685800" y="3566160"/>
            <a:ext cx="50749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  Understand the product and the market</a:t>
            </a:r>
            <a:endParaRPr b="0" i="0" sz="1600" u="none" cap="none" strike="noStrike">
              <a:solidFill>
                <a:schemeClr val="dk1"/>
              </a:solidFill>
              <a:latin typeface="Calibri"/>
              <a:ea typeface="Calibri"/>
              <a:cs typeface="Calibri"/>
              <a:sym typeface="Calibri"/>
            </a:endParaRPr>
          </a:p>
        </p:txBody>
      </p:sp>
      <p:sp>
        <p:nvSpPr>
          <p:cNvPr id="194" name="Google Shape;194;p8"/>
          <p:cNvSpPr/>
          <p:nvPr/>
        </p:nvSpPr>
        <p:spPr>
          <a:xfrm>
            <a:off x="685800" y="4343400"/>
            <a:ext cx="50749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  Create content when motivated</a:t>
            </a:r>
            <a:endParaRPr b="0" i="0" sz="1600" u="none" cap="none" strike="noStrike">
              <a:solidFill>
                <a:schemeClr val="dk1"/>
              </a:solidFill>
              <a:latin typeface="Calibri"/>
              <a:ea typeface="Calibri"/>
              <a:cs typeface="Calibri"/>
              <a:sym typeface="Calibri"/>
            </a:endParaRPr>
          </a:p>
        </p:txBody>
      </p:sp>
      <p:sp>
        <p:nvSpPr>
          <p:cNvPr id="195" name="Google Shape;195;p8"/>
          <p:cNvSpPr/>
          <p:nvPr/>
        </p:nvSpPr>
        <p:spPr>
          <a:xfrm>
            <a:off x="6217920" y="1188720"/>
            <a:ext cx="5532120" cy="4846320"/>
          </a:xfrm>
          <a:prstGeom prst="roundRect">
            <a:avLst>
              <a:gd fmla="val 1509"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8"/>
          <p:cNvSpPr/>
          <p:nvPr/>
        </p:nvSpPr>
        <p:spPr>
          <a:xfrm>
            <a:off x="6446520" y="1417320"/>
            <a:ext cx="50749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Lexend Deca"/>
              <a:buNone/>
            </a:pPr>
            <a:r>
              <a:rPr b="0" i="0" lang="en-US" sz="1800" u="none" cap="none" strike="noStrike">
                <a:solidFill>
                  <a:srgbClr val="FFFFFF"/>
                </a:solidFill>
                <a:latin typeface="Lexend Deca"/>
                <a:ea typeface="Lexend Deca"/>
                <a:cs typeface="Lexend Deca"/>
                <a:sym typeface="Lexend Deca"/>
              </a:rPr>
              <a:t>Where the business leaks</a:t>
            </a:r>
            <a:endParaRPr b="0" i="0" sz="1800" u="none" cap="none" strike="noStrike">
              <a:solidFill>
                <a:schemeClr val="dk1"/>
              </a:solidFill>
              <a:latin typeface="Calibri"/>
              <a:ea typeface="Calibri"/>
              <a:cs typeface="Calibri"/>
              <a:sym typeface="Calibri"/>
            </a:endParaRPr>
          </a:p>
        </p:txBody>
      </p:sp>
      <p:sp>
        <p:nvSpPr>
          <p:cNvPr id="197" name="Google Shape;197;p8"/>
          <p:cNvSpPr/>
          <p:nvPr/>
        </p:nvSpPr>
        <p:spPr>
          <a:xfrm>
            <a:off x="6446520" y="2011680"/>
            <a:ext cx="50749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0D0D0"/>
              </a:buClr>
              <a:buSzPts val="1600"/>
              <a:buFont typeface="Lexend Deca"/>
              <a:buNone/>
            </a:pPr>
            <a:r>
              <a:rPr b="0" i="0" lang="en-US" sz="1600" u="none" cap="none" strike="noStrike">
                <a:solidFill>
                  <a:srgbClr val="D0D0D0"/>
                </a:solidFill>
                <a:latin typeface="Lexend Deca"/>
                <a:ea typeface="Lexend Deca"/>
                <a:cs typeface="Lexend Deca"/>
                <a:sym typeface="Lexend Deca"/>
              </a:rPr>
              <a:t>–  Posting is inconsistent and unplanned</a:t>
            </a:r>
            <a:endParaRPr b="0" i="0" sz="1600" u="none" cap="none" strike="noStrike">
              <a:solidFill>
                <a:schemeClr val="dk1"/>
              </a:solidFill>
              <a:latin typeface="Calibri"/>
              <a:ea typeface="Calibri"/>
              <a:cs typeface="Calibri"/>
              <a:sym typeface="Calibri"/>
            </a:endParaRPr>
          </a:p>
        </p:txBody>
      </p:sp>
      <p:sp>
        <p:nvSpPr>
          <p:cNvPr id="198" name="Google Shape;198;p8"/>
          <p:cNvSpPr/>
          <p:nvPr/>
        </p:nvSpPr>
        <p:spPr>
          <a:xfrm>
            <a:off x="6446520" y="2788920"/>
            <a:ext cx="50749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0D0D0"/>
              </a:buClr>
              <a:buSzPts val="1600"/>
              <a:buFont typeface="Lexend Deca"/>
              <a:buNone/>
            </a:pPr>
            <a:r>
              <a:rPr b="0" i="0" lang="en-US" sz="1600" u="none" cap="none" strike="noStrike">
                <a:solidFill>
                  <a:srgbClr val="D0D0D0"/>
                </a:solidFill>
                <a:latin typeface="Lexend Deca"/>
                <a:ea typeface="Lexend Deca"/>
                <a:cs typeface="Lexend Deca"/>
                <a:sym typeface="Lexend Deca"/>
              </a:rPr>
              <a:t>–  Branding looks like an individual</a:t>
            </a:r>
            <a:endParaRPr b="0" i="0" sz="1600" u="none" cap="none" strike="noStrike">
              <a:solidFill>
                <a:schemeClr val="dk1"/>
              </a:solidFill>
              <a:latin typeface="Calibri"/>
              <a:ea typeface="Calibri"/>
              <a:cs typeface="Calibri"/>
              <a:sym typeface="Calibri"/>
            </a:endParaRPr>
          </a:p>
        </p:txBody>
      </p:sp>
      <p:sp>
        <p:nvSpPr>
          <p:cNvPr id="199" name="Google Shape;199;p8"/>
          <p:cNvSpPr/>
          <p:nvPr/>
        </p:nvSpPr>
        <p:spPr>
          <a:xfrm>
            <a:off x="6446520" y="3566160"/>
            <a:ext cx="50749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0D0D0"/>
              </a:buClr>
              <a:buSzPts val="1600"/>
              <a:buFont typeface="Lexend Deca"/>
              <a:buNone/>
            </a:pPr>
            <a:r>
              <a:rPr b="0" i="0" lang="en-US" sz="1600" u="none" cap="none" strike="noStrike">
                <a:solidFill>
                  <a:srgbClr val="D0D0D0"/>
                </a:solidFill>
                <a:latin typeface="Lexend Deca"/>
                <a:ea typeface="Lexend Deca"/>
                <a:cs typeface="Lexend Deca"/>
                <a:sym typeface="Lexend Deca"/>
              </a:rPr>
              <a:t>–  Enquiries go unanswered or late</a:t>
            </a:r>
            <a:endParaRPr b="0" i="0" sz="1600" u="none" cap="none" strike="noStrike">
              <a:solidFill>
                <a:schemeClr val="dk1"/>
              </a:solidFill>
              <a:latin typeface="Calibri"/>
              <a:ea typeface="Calibri"/>
              <a:cs typeface="Calibri"/>
              <a:sym typeface="Calibri"/>
            </a:endParaRPr>
          </a:p>
        </p:txBody>
      </p:sp>
      <p:sp>
        <p:nvSpPr>
          <p:cNvPr id="200" name="Google Shape;200;p8"/>
          <p:cNvSpPr/>
          <p:nvPr/>
        </p:nvSpPr>
        <p:spPr>
          <a:xfrm>
            <a:off x="6446520" y="4343400"/>
            <a:ext cx="50749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0D0D0"/>
              </a:buClr>
              <a:buSzPts val="1600"/>
              <a:buFont typeface="Lexend Deca"/>
              <a:buNone/>
            </a:pPr>
            <a:r>
              <a:rPr b="0" i="0" lang="en-US" sz="1600" u="none" cap="none" strike="noStrike">
                <a:solidFill>
                  <a:srgbClr val="D0D0D0"/>
                </a:solidFill>
                <a:latin typeface="Lexend Deca"/>
                <a:ea typeface="Lexend Deca"/>
                <a:cs typeface="Lexend Deca"/>
                <a:sym typeface="Lexend Deca"/>
              </a:rPr>
              <a:t>–  No record of who the audience is</a:t>
            </a:r>
            <a:endParaRPr b="0" i="0" sz="1600" u="none" cap="none" strike="noStrike">
              <a:solidFill>
                <a:schemeClr val="dk1"/>
              </a:solidFill>
              <a:latin typeface="Calibri"/>
              <a:ea typeface="Calibri"/>
              <a:cs typeface="Calibri"/>
              <a:sym typeface="Calibri"/>
            </a:endParaRPr>
          </a:p>
        </p:txBody>
      </p:sp>
      <p:pic>
        <p:nvPicPr>
          <p:cNvPr descr="/home/workdir/artifacts/sena_assets/wms.png" id="201" name="Google Shape;201;p8"/>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202" name="Google Shape;202;p8"/>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203" name="Google Shape;203;p8"/>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8"/>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7</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9"/>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The principle</a:t>
            </a:r>
            <a:endParaRPr b="0" i="0" sz="1100" u="none" cap="none" strike="noStrike">
              <a:solidFill>
                <a:schemeClr val="dk1"/>
              </a:solidFill>
              <a:latin typeface="Calibri"/>
              <a:ea typeface="Calibri"/>
              <a:cs typeface="Calibri"/>
              <a:sym typeface="Calibri"/>
            </a:endParaRPr>
          </a:p>
        </p:txBody>
      </p:sp>
      <p:sp>
        <p:nvSpPr>
          <p:cNvPr id="211" name="Google Shape;211;p9"/>
          <p:cNvSpPr/>
          <p:nvPr/>
        </p:nvSpPr>
        <p:spPr>
          <a:xfrm>
            <a:off x="457200" y="640080"/>
            <a:ext cx="11247120" cy="12344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3200"/>
              <a:buFont typeface="Lexend Deca"/>
              <a:buNone/>
            </a:pPr>
            <a:r>
              <a:rPr b="0" i="0" lang="en-US" sz="3200" u="none" cap="none" strike="noStrike">
                <a:solidFill>
                  <a:srgbClr val="1C1C1C"/>
                </a:solidFill>
                <a:latin typeface="Lexend Deca"/>
                <a:ea typeface="Lexend Deca"/>
                <a:cs typeface="Lexend Deca"/>
                <a:sym typeface="Lexend Deca"/>
              </a:rPr>
              <a:t>Look like an engine,</a:t>
            </a:r>
            <a:endParaRPr b="0" i="0" sz="32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3200"/>
              <a:buFont typeface="Lexend Deca"/>
              <a:buNone/>
            </a:pPr>
            <a:r>
              <a:rPr b="0" i="0" lang="en-US" sz="3200" u="none" cap="none" strike="noStrike">
                <a:solidFill>
                  <a:srgbClr val="1C1C1C"/>
                </a:solidFill>
                <a:latin typeface="Lexend Deca"/>
                <a:ea typeface="Lexend Deca"/>
                <a:cs typeface="Lexend Deca"/>
                <a:sym typeface="Lexend Deca"/>
              </a:rPr>
              <a:t>not a one-person shop.</a:t>
            </a:r>
            <a:endParaRPr b="0" i="0" sz="3200" u="none" cap="none" strike="noStrike">
              <a:solidFill>
                <a:schemeClr val="dk1"/>
              </a:solidFill>
              <a:latin typeface="Calibri"/>
              <a:ea typeface="Calibri"/>
              <a:cs typeface="Calibri"/>
              <a:sym typeface="Calibri"/>
            </a:endParaRPr>
          </a:p>
        </p:txBody>
      </p:sp>
      <p:sp>
        <p:nvSpPr>
          <p:cNvPr id="212" name="Google Shape;212;p9"/>
          <p:cNvSpPr/>
          <p:nvPr/>
        </p:nvSpPr>
        <p:spPr>
          <a:xfrm>
            <a:off x="457200" y="2011680"/>
            <a:ext cx="112471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A partner who appears consistently, communicates professionally and responds quickly looks like a company with a team. That perception earns trust. AI is what lets one person operate at that standard.</a:t>
            </a:r>
            <a:endParaRPr b="0" i="0" sz="1600" u="none" cap="none" strike="noStrike">
              <a:solidFill>
                <a:schemeClr val="dk1"/>
              </a:solidFill>
              <a:latin typeface="Calibri"/>
              <a:ea typeface="Calibri"/>
              <a:cs typeface="Calibri"/>
              <a:sym typeface="Calibri"/>
            </a:endParaRPr>
          </a:p>
        </p:txBody>
      </p:sp>
      <p:sp>
        <p:nvSpPr>
          <p:cNvPr id="213" name="Google Shape;213;p9"/>
          <p:cNvSpPr/>
          <p:nvPr/>
        </p:nvSpPr>
        <p:spPr>
          <a:xfrm>
            <a:off x="457200" y="3017520"/>
            <a:ext cx="2788920" cy="3017520"/>
          </a:xfrm>
          <a:prstGeom prst="roundRect">
            <a:avLst>
              <a:gd fmla="val 2623"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9"/>
          <p:cNvSpPr/>
          <p:nvPr/>
        </p:nvSpPr>
        <p:spPr>
          <a:xfrm>
            <a:off x="640080" y="3200400"/>
            <a:ext cx="24231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0B0B0"/>
              </a:buClr>
              <a:buSzPts val="1200"/>
              <a:buFont typeface="Lexend Deca"/>
              <a:buNone/>
            </a:pPr>
            <a:r>
              <a:rPr b="0" i="0" lang="en-US" sz="1200" u="none" cap="none" strike="noStrike">
                <a:solidFill>
                  <a:srgbClr val="B0B0B0"/>
                </a:solidFill>
                <a:latin typeface="Lexend Deca"/>
                <a:ea typeface="Lexend Deca"/>
                <a:cs typeface="Lexend Deca"/>
                <a:sym typeface="Lexend Deca"/>
              </a:rPr>
              <a:t>01</a:t>
            </a:r>
            <a:endParaRPr b="0" i="0" sz="1200" u="none" cap="none" strike="noStrike">
              <a:solidFill>
                <a:schemeClr val="dk1"/>
              </a:solidFill>
              <a:latin typeface="Calibri"/>
              <a:ea typeface="Calibri"/>
              <a:cs typeface="Calibri"/>
              <a:sym typeface="Calibri"/>
            </a:endParaRPr>
          </a:p>
        </p:txBody>
      </p:sp>
      <p:sp>
        <p:nvSpPr>
          <p:cNvPr id="215" name="Google Shape;215;p9"/>
          <p:cNvSpPr/>
          <p:nvPr/>
        </p:nvSpPr>
        <p:spPr>
          <a:xfrm>
            <a:off x="640080" y="3520440"/>
            <a:ext cx="24231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Lexend Deca"/>
              <a:buNone/>
            </a:pPr>
            <a:r>
              <a:rPr b="0" i="0" lang="en-US" sz="2000" u="none" cap="none" strike="noStrike">
                <a:solidFill>
                  <a:srgbClr val="FFFFFF"/>
                </a:solidFill>
                <a:latin typeface="Lexend Deca"/>
                <a:ea typeface="Lexend Deca"/>
                <a:cs typeface="Lexend Deca"/>
                <a:sym typeface="Lexend Deca"/>
              </a:rPr>
              <a:t>Attract</a:t>
            </a:r>
            <a:endParaRPr b="0" i="0" sz="2000" u="none" cap="none" strike="noStrike">
              <a:solidFill>
                <a:schemeClr val="dk1"/>
              </a:solidFill>
              <a:latin typeface="Calibri"/>
              <a:ea typeface="Calibri"/>
              <a:cs typeface="Calibri"/>
              <a:sym typeface="Calibri"/>
            </a:endParaRPr>
          </a:p>
        </p:txBody>
      </p:sp>
      <p:sp>
        <p:nvSpPr>
          <p:cNvPr id="216" name="Google Shape;216;p9"/>
          <p:cNvSpPr/>
          <p:nvPr/>
        </p:nvSpPr>
        <p:spPr>
          <a:xfrm>
            <a:off x="640080" y="4023360"/>
            <a:ext cx="2423160"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8C8"/>
              </a:buClr>
              <a:buSzPts val="1300"/>
              <a:buFont typeface="Lexend Deca"/>
              <a:buNone/>
            </a:pPr>
            <a:r>
              <a:rPr b="0" i="0" lang="en-US" sz="1300" u="none" cap="none" strike="noStrike">
                <a:solidFill>
                  <a:srgbClr val="C8C8C8"/>
                </a:solidFill>
                <a:latin typeface="Lexend Deca"/>
                <a:ea typeface="Lexend Deca"/>
                <a:cs typeface="Lexend Deca"/>
                <a:sym typeface="Lexend Deca"/>
              </a:rPr>
              <a:t>Positioning, brand and content that makes people notice and trust you.</a:t>
            </a:r>
            <a:endParaRPr b="0" i="0" sz="1300" u="none" cap="none" strike="noStrike">
              <a:solidFill>
                <a:schemeClr val="dk1"/>
              </a:solidFill>
              <a:latin typeface="Calibri"/>
              <a:ea typeface="Calibri"/>
              <a:cs typeface="Calibri"/>
              <a:sym typeface="Calibri"/>
            </a:endParaRPr>
          </a:p>
        </p:txBody>
      </p:sp>
      <p:sp>
        <p:nvSpPr>
          <p:cNvPr id="217" name="Google Shape;217;p9"/>
          <p:cNvSpPr/>
          <p:nvPr/>
        </p:nvSpPr>
        <p:spPr>
          <a:xfrm>
            <a:off x="640080" y="5532120"/>
            <a:ext cx="2423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9A7B0"/>
              </a:buClr>
              <a:buSzPts val="1100"/>
              <a:buFont typeface="Lexend Deca"/>
              <a:buNone/>
            </a:pPr>
            <a:r>
              <a:rPr b="0" i="0" lang="en-US" sz="1100" u="none" cap="none" strike="noStrike">
                <a:solidFill>
                  <a:srgbClr val="D9A7B0"/>
                </a:solidFill>
                <a:latin typeface="Lexend Deca"/>
                <a:ea typeface="Lexend Deca"/>
                <a:cs typeface="Lexend Deca"/>
                <a:sym typeface="Lexend Deca"/>
              </a:rPr>
              <a:t>this morning</a:t>
            </a:r>
            <a:endParaRPr b="0" i="0" sz="1100" u="none" cap="none" strike="noStrike">
              <a:solidFill>
                <a:schemeClr val="dk1"/>
              </a:solidFill>
              <a:latin typeface="Calibri"/>
              <a:ea typeface="Calibri"/>
              <a:cs typeface="Calibri"/>
              <a:sym typeface="Calibri"/>
            </a:endParaRPr>
          </a:p>
        </p:txBody>
      </p:sp>
      <p:sp>
        <p:nvSpPr>
          <p:cNvPr id="218" name="Google Shape;218;p9"/>
          <p:cNvSpPr/>
          <p:nvPr/>
        </p:nvSpPr>
        <p:spPr>
          <a:xfrm>
            <a:off x="3383280" y="3017520"/>
            <a:ext cx="2788920" cy="3017520"/>
          </a:xfrm>
          <a:prstGeom prst="roundRect">
            <a:avLst>
              <a:gd fmla="val 2623"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9"/>
          <p:cNvSpPr/>
          <p:nvPr/>
        </p:nvSpPr>
        <p:spPr>
          <a:xfrm>
            <a:off x="3566160" y="3200400"/>
            <a:ext cx="24231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0B0B0"/>
              </a:buClr>
              <a:buSzPts val="1200"/>
              <a:buFont typeface="Lexend Deca"/>
              <a:buNone/>
            </a:pPr>
            <a:r>
              <a:rPr b="0" i="0" lang="en-US" sz="1200" u="none" cap="none" strike="noStrike">
                <a:solidFill>
                  <a:srgbClr val="B0B0B0"/>
                </a:solidFill>
                <a:latin typeface="Lexend Deca"/>
                <a:ea typeface="Lexend Deca"/>
                <a:cs typeface="Lexend Deca"/>
                <a:sym typeface="Lexend Deca"/>
              </a:rPr>
              <a:t>02</a:t>
            </a:r>
            <a:endParaRPr b="0" i="0" sz="1200" u="none" cap="none" strike="noStrike">
              <a:solidFill>
                <a:schemeClr val="dk1"/>
              </a:solidFill>
              <a:latin typeface="Calibri"/>
              <a:ea typeface="Calibri"/>
              <a:cs typeface="Calibri"/>
              <a:sym typeface="Calibri"/>
            </a:endParaRPr>
          </a:p>
        </p:txBody>
      </p:sp>
      <p:sp>
        <p:nvSpPr>
          <p:cNvPr id="220" name="Google Shape;220;p9"/>
          <p:cNvSpPr/>
          <p:nvPr/>
        </p:nvSpPr>
        <p:spPr>
          <a:xfrm>
            <a:off x="3566160" y="3520440"/>
            <a:ext cx="24231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Lexend Deca"/>
              <a:buNone/>
            </a:pPr>
            <a:r>
              <a:rPr b="0" i="0" lang="en-US" sz="2000" u="none" cap="none" strike="noStrike">
                <a:solidFill>
                  <a:srgbClr val="FFFFFF"/>
                </a:solidFill>
                <a:latin typeface="Lexend Deca"/>
                <a:ea typeface="Lexend Deca"/>
                <a:cs typeface="Lexend Deca"/>
                <a:sym typeface="Lexend Deca"/>
              </a:rPr>
              <a:t>Capture</a:t>
            </a:r>
            <a:endParaRPr b="0" i="0" sz="2000" u="none" cap="none" strike="noStrike">
              <a:solidFill>
                <a:schemeClr val="dk1"/>
              </a:solidFill>
              <a:latin typeface="Calibri"/>
              <a:ea typeface="Calibri"/>
              <a:cs typeface="Calibri"/>
              <a:sym typeface="Calibri"/>
            </a:endParaRPr>
          </a:p>
        </p:txBody>
      </p:sp>
      <p:sp>
        <p:nvSpPr>
          <p:cNvPr id="221" name="Google Shape;221;p9"/>
          <p:cNvSpPr/>
          <p:nvPr/>
        </p:nvSpPr>
        <p:spPr>
          <a:xfrm>
            <a:off x="3566160" y="4023360"/>
            <a:ext cx="2423160"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8C8"/>
              </a:buClr>
              <a:buSzPts val="1300"/>
              <a:buFont typeface="Lexend Deca"/>
              <a:buNone/>
            </a:pPr>
            <a:r>
              <a:rPr b="0" i="0" lang="en-US" sz="1300" u="none" cap="none" strike="noStrike">
                <a:solidFill>
                  <a:srgbClr val="C8C8C8"/>
                </a:solidFill>
                <a:latin typeface="Lexend Deca"/>
                <a:ea typeface="Lexend Deca"/>
                <a:cs typeface="Lexend Deca"/>
                <a:sym typeface="Lexend Deca"/>
              </a:rPr>
              <a:t>Turning attention into contact details and information you own.</a:t>
            </a:r>
            <a:endParaRPr b="0" i="0" sz="1300" u="none" cap="none" strike="noStrike">
              <a:solidFill>
                <a:schemeClr val="dk1"/>
              </a:solidFill>
              <a:latin typeface="Calibri"/>
              <a:ea typeface="Calibri"/>
              <a:cs typeface="Calibri"/>
              <a:sym typeface="Calibri"/>
            </a:endParaRPr>
          </a:p>
        </p:txBody>
      </p:sp>
      <p:sp>
        <p:nvSpPr>
          <p:cNvPr id="222" name="Google Shape;222;p9"/>
          <p:cNvSpPr/>
          <p:nvPr/>
        </p:nvSpPr>
        <p:spPr>
          <a:xfrm>
            <a:off x="3566160" y="5532120"/>
            <a:ext cx="2423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9A7B0"/>
              </a:buClr>
              <a:buSzPts val="1100"/>
              <a:buFont typeface="Lexend Deca"/>
              <a:buNone/>
            </a:pPr>
            <a:r>
              <a:rPr b="0" i="0" lang="en-US" sz="1100" u="none" cap="none" strike="noStrike">
                <a:solidFill>
                  <a:srgbClr val="D9A7B0"/>
                </a:solidFill>
                <a:latin typeface="Lexend Deca"/>
                <a:ea typeface="Lexend Deca"/>
                <a:cs typeface="Lexend Deca"/>
                <a:sym typeface="Lexend Deca"/>
              </a:rPr>
              <a:t>this morning</a:t>
            </a:r>
            <a:endParaRPr b="0" i="0" sz="1100" u="none" cap="none" strike="noStrike">
              <a:solidFill>
                <a:schemeClr val="dk1"/>
              </a:solidFill>
              <a:latin typeface="Calibri"/>
              <a:ea typeface="Calibri"/>
              <a:cs typeface="Calibri"/>
              <a:sym typeface="Calibri"/>
            </a:endParaRPr>
          </a:p>
        </p:txBody>
      </p:sp>
      <p:sp>
        <p:nvSpPr>
          <p:cNvPr id="223" name="Google Shape;223;p9"/>
          <p:cNvSpPr/>
          <p:nvPr/>
        </p:nvSpPr>
        <p:spPr>
          <a:xfrm>
            <a:off x="6309360" y="3017520"/>
            <a:ext cx="2788920" cy="301752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9"/>
          <p:cNvSpPr/>
          <p:nvPr/>
        </p:nvSpPr>
        <p:spPr>
          <a:xfrm>
            <a:off x="6492240" y="3200400"/>
            <a:ext cx="24231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03</a:t>
            </a:r>
            <a:endParaRPr b="0" i="0" sz="1200" u="none" cap="none" strike="noStrike">
              <a:solidFill>
                <a:schemeClr val="dk1"/>
              </a:solidFill>
              <a:latin typeface="Calibri"/>
              <a:ea typeface="Calibri"/>
              <a:cs typeface="Calibri"/>
              <a:sym typeface="Calibri"/>
            </a:endParaRPr>
          </a:p>
        </p:txBody>
      </p:sp>
      <p:sp>
        <p:nvSpPr>
          <p:cNvPr id="225" name="Google Shape;225;p9"/>
          <p:cNvSpPr/>
          <p:nvPr/>
        </p:nvSpPr>
        <p:spPr>
          <a:xfrm>
            <a:off x="6492240" y="3520440"/>
            <a:ext cx="24231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Convert</a:t>
            </a:r>
            <a:endParaRPr b="0" i="0" sz="2000" u="none" cap="none" strike="noStrike">
              <a:solidFill>
                <a:schemeClr val="dk1"/>
              </a:solidFill>
              <a:latin typeface="Calibri"/>
              <a:ea typeface="Calibri"/>
              <a:cs typeface="Calibri"/>
              <a:sym typeface="Calibri"/>
            </a:endParaRPr>
          </a:p>
        </p:txBody>
      </p:sp>
      <p:sp>
        <p:nvSpPr>
          <p:cNvPr id="226" name="Google Shape;226;p9"/>
          <p:cNvSpPr/>
          <p:nvPr/>
        </p:nvSpPr>
        <p:spPr>
          <a:xfrm>
            <a:off x="6492240" y="4023360"/>
            <a:ext cx="2423160"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Fast, personalised follow-up that moves people to open and fund.</a:t>
            </a:r>
            <a:endParaRPr b="0" i="0" sz="1300" u="none" cap="none" strike="noStrike">
              <a:solidFill>
                <a:schemeClr val="dk1"/>
              </a:solidFill>
              <a:latin typeface="Calibri"/>
              <a:ea typeface="Calibri"/>
              <a:cs typeface="Calibri"/>
              <a:sym typeface="Calibri"/>
            </a:endParaRPr>
          </a:p>
        </p:txBody>
      </p:sp>
      <p:sp>
        <p:nvSpPr>
          <p:cNvPr id="227" name="Google Shape;227;p9"/>
          <p:cNvSpPr/>
          <p:nvPr/>
        </p:nvSpPr>
        <p:spPr>
          <a:xfrm>
            <a:off x="6492240" y="5532120"/>
            <a:ext cx="2423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after lunch</a:t>
            </a:r>
            <a:endParaRPr b="0" i="0" sz="1100" u="none" cap="none" strike="noStrike">
              <a:solidFill>
                <a:schemeClr val="dk1"/>
              </a:solidFill>
              <a:latin typeface="Calibri"/>
              <a:ea typeface="Calibri"/>
              <a:cs typeface="Calibri"/>
              <a:sym typeface="Calibri"/>
            </a:endParaRPr>
          </a:p>
        </p:txBody>
      </p:sp>
      <p:sp>
        <p:nvSpPr>
          <p:cNvPr id="228" name="Google Shape;228;p9"/>
          <p:cNvSpPr/>
          <p:nvPr/>
        </p:nvSpPr>
        <p:spPr>
          <a:xfrm>
            <a:off x="9235440" y="3017520"/>
            <a:ext cx="2788920" cy="301752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9"/>
          <p:cNvSpPr/>
          <p:nvPr/>
        </p:nvSpPr>
        <p:spPr>
          <a:xfrm>
            <a:off x="9418320" y="3200400"/>
            <a:ext cx="24231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04</a:t>
            </a:r>
            <a:endParaRPr b="0" i="0" sz="1200" u="none" cap="none" strike="noStrike">
              <a:solidFill>
                <a:schemeClr val="dk1"/>
              </a:solidFill>
              <a:latin typeface="Calibri"/>
              <a:ea typeface="Calibri"/>
              <a:cs typeface="Calibri"/>
              <a:sym typeface="Calibri"/>
            </a:endParaRPr>
          </a:p>
        </p:txBody>
      </p:sp>
      <p:sp>
        <p:nvSpPr>
          <p:cNvPr id="230" name="Google Shape;230;p9"/>
          <p:cNvSpPr/>
          <p:nvPr/>
        </p:nvSpPr>
        <p:spPr>
          <a:xfrm>
            <a:off x="9418320" y="3520440"/>
            <a:ext cx="24231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Retain</a:t>
            </a:r>
            <a:endParaRPr b="0" i="0" sz="2000" u="none" cap="none" strike="noStrike">
              <a:solidFill>
                <a:schemeClr val="dk1"/>
              </a:solidFill>
              <a:latin typeface="Calibri"/>
              <a:ea typeface="Calibri"/>
              <a:cs typeface="Calibri"/>
              <a:sym typeface="Calibri"/>
            </a:endParaRPr>
          </a:p>
        </p:txBody>
      </p:sp>
      <p:sp>
        <p:nvSpPr>
          <p:cNvPr id="231" name="Google Shape;231;p9"/>
          <p:cNvSpPr/>
          <p:nvPr/>
        </p:nvSpPr>
        <p:spPr>
          <a:xfrm>
            <a:off x="9418320" y="4023360"/>
            <a:ext cx="2423160"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Education and community that keeps clients active over time.</a:t>
            </a:r>
            <a:endParaRPr b="0" i="0" sz="1300" u="none" cap="none" strike="noStrike">
              <a:solidFill>
                <a:schemeClr val="dk1"/>
              </a:solidFill>
              <a:latin typeface="Calibri"/>
              <a:ea typeface="Calibri"/>
              <a:cs typeface="Calibri"/>
              <a:sym typeface="Calibri"/>
            </a:endParaRPr>
          </a:p>
        </p:txBody>
      </p:sp>
      <p:sp>
        <p:nvSpPr>
          <p:cNvPr id="232" name="Google Shape;232;p9"/>
          <p:cNvSpPr/>
          <p:nvPr/>
        </p:nvSpPr>
        <p:spPr>
          <a:xfrm>
            <a:off x="9418320" y="5532120"/>
            <a:ext cx="2423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after lunch</a:t>
            </a:r>
            <a:endParaRPr b="0" i="0" sz="1100" u="none" cap="none" strike="noStrike">
              <a:solidFill>
                <a:schemeClr val="dk1"/>
              </a:solidFill>
              <a:latin typeface="Calibri"/>
              <a:ea typeface="Calibri"/>
              <a:cs typeface="Calibri"/>
              <a:sym typeface="Calibri"/>
            </a:endParaRPr>
          </a:p>
        </p:txBody>
      </p:sp>
      <p:pic>
        <p:nvPicPr>
          <p:cNvPr descr="/home/workdir/artifacts/sena_assets/wms.png" id="233" name="Google Shape;233;p9"/>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234" name="Google Shape;234;p9"/>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235" name="Google Shape;235;p9"/>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9"/>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8</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0"/>
          <p:cNvSpPr/>
          <p:nvPr/>
        </p:nvSpPr>
        <p:spPr>
          <a:xfrm>
            <a:off x="0" y="0"/>
            <a:ext cx="12191695"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0"/>
          <p:cNvSpPr/>
          <p:nvPr/>
        </p:nvSpPr>
        <p:spPr>
          <a:xfrm>
            <a:off x="640080" y="2331720"/>
            <a:ext cx="1097280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Positioning first.</a:t>
            </a:r>
            <a:endParaRPr b="0" i="0" sz="4000" u="none" cap="none" strike="noStrike">
              <a:solidFill>
                <a:schemeClr val="dk1"/>
              </a:solidFill>
              <a:latin typeface="Calibri"/>
              <a:ea typeface="Calibri"/>
              <a:cs typeface="Calibri"/>
              <a:sym typeface="Calibri"/>
            </a:endParaRPr>
          </a:p>
        </p:txBody>
      </p:sp>
      <p:sp>
        <p:nvSpPr>
          <p:cNvPr id="244" name="Google Shape;244;p10"/>
          <p:cNvSpPr/>
          <p:nvPr/>
        </p:nvSpPr>
        <p:spPr>
          <a:xfrm>
            <a:off x="640080" y="3383280"/>
            <a:ext cx="10058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Decide who you are before you decide what to post.</a:t>
            </a:r>
            <a:endParaRPr b="0" i="0" sz="1800" u="none" cap="none" strike="noStrike">
              <a:solidFill>
                <a:schemeClr val="dk1"/>
              </a:solidFill>
              <a:latin typeface="Calibri"/>
              <a:ea typeface="Calibri"/>
              <a:cs typeface="Calibri"/>
              <a:sym typeface="Calibri"/>
            </a:endParaRPr>
          </a:p>
        </p:txBody>
      </p:sp>
      <p:pic>
        <p:nvPicPr>
          <p:cNvPr descr="/home/workdir/artifacts/sena_assets/wms.png" id="245" name="Google Shape;245;p10"/>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246" name="Google Shape;246;p10"/>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247" name="Google Shape;247;p10"/>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0"/>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9</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1"/>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Write these down</a:t>
            </a:r>
            <a:endParaRPr b="0" i="0" sz="1100" u="none" cap="none" strike="noStrike">
              <a:solidFill>
                <a:schemeClr val="dk1"/>
              </a:solidFill>
              <a:latin typeface="Calibri"/>
              <a:ea typeface="Calibri"/>
              <a:cs typeface="Calibri"/>
              <a:sym typeface="Calibri"/>
            </a:endParaRPr>
          </a:p>
        </p:txBody>
      </p:sp>
      <p:sp>
        <p:nvSpPr>
          <p:cNvPr id="255" name="Google Shape;255;p11"/>
          <p:cNvSpPr/>
          <p:nvPr/>
        </p:nvSpPr>
        <p:spPr>
          <a:xfrm>
            <a:off x="457200" y="566928"/>
            <a:ext cx="10972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Four questions you must answer</a:t>
            </a:r>
            <a:endParaRPr b="0" i="0" sz="2600" u="none" cap="none" strike="noStrike">
              <a:solidFill>
                <a:schemeClr val="dk1"/>
              </a:solidFill>
              <a:latin typeface="Calibri"/>
              <a:ea typeface="Calibri"/>
              <a:cs typeface="Calibri"/>
              <a:sym typeface="Calibri"/>
            </a:endParaRPr>
          </a:p>
        </p:txBody>
      </p:sp>
      <p:sp>
        <p:nvSpPr>
          <p:cNvPr id="256" name="Google Shape;256;p11"/>
          <p:cNvSpPr/>
          <p:nvPr/>
        </p:nvSpPr>
        <p:spPr>
          <a:xfrm>
            <a:off x="457200" y="1143000"/>
            <a:ext cx="82296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01</a:t>
            </a:r>
            <a:endParaRPr b="0" i="0" sz="2000" u="none" cap="none" strike="noStrike">
              <a:solidFill>
                <a:schemeClr val="dk1"/>
              </a:solidFill>
              <a:latin typeface="Calibri"/>
              <a:ea typeface="Calibri"/>
              <a:cs typeface="Calibri"/>
              <a:sym typeface="Calibri"/>
            </a:endParaRPr>
          </a:p>
        </p:txBody>
      </p:sp>
      <p:sp>
        <p:nvSpPr>
          <p:cNvPr id="257" name="Google Shape;257;p11"/>
          <p:cNvSpPr/>
          <p:nvPr/>
        </p:nvSpPr>
        <p:spPr>
          <a:xfrm>
            <a:off x="1371600" y="1252728"/>
            <a:ext cx="10241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Who exactly do you serve?</a:t>
            </a:r>
            <a:endParaRPr b="0" i="0" sz="1800" u="none" cap="none" strike="noStrike">
              <a:solidFill>
                <a:schemeClr val="dk1"/>
              </a:solidFill>
              <a:latin typeface="Calibri"/>
              <a:ea typeface="Calibri"/>
              <a:cs typeface="Calibri"/>
              <a:sym typeface="Calibri"/>
            </a:endParaRPr>
          </a:p>
        </p:txBody>
      </p:sp>
      <p:sp>
        <p:nvSpPr>
          <p:cNvPr id="258" name="Google Shape;258;p11"/>
          <p:cNvSpPr/>
          <p:nvPr/>
        </p:nvSpPr>
        <p:spPr>
          <a:xfrm>
            <a:off x="1371600" y="1645920"/>
            <a:ext cx="10241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Not “traders”. Experience, age, job, situation.</a:t>
            </a:r>
            <a:endParaRPr b="0" i="0" sz="1500" u="none" cap="none" strike="noStrike">
              <a:solidFill>
                <a:schemeClr val="dk1"/>
              </a:solidFill>
              <a:latin typeface="Calibri"/>
              <a:ea typeface="Calibri"/>
              <a:cs typeface="Calibri"/>
              <a:sym typeface="Calibri"/>
            </a:endParaRPr>
          </a:p>
        </p:txBody>
      </p:sp>
      <p:sp>
        <p:nvSpPr>
          <p:cNvPr id="259" name="Google Shape;259;p11"/>
          <p:cNvSpPr/>
          <p:nvPr/>
        </p:nvSpPr>
        <p:spPr>
          <a:xfrm>
            <a:off x="457200" y="2350008"/>
            <a:ext cx="82296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02</a:t>
            </a:r>
            <a:endParaRPr b="0" i="0" sz="2000" u="none" cap="none" strike="noStrike">
              <a:solidFill>
                <a:schemeClr val="dk1"/>
              </a:solidFill>
              <a:latin typeface="Calibri"/>
              <a:ea typeface="Calibri"/>
              <a:cs typeface="Calibri"/>
              <a:sym typeface="Calibri"/>
            </a:endParaRPr>
          </a:p>
        </p:txBody>
      </p:sp>
      <p:sp>
        <p:nvSpPr>
          <p:cNvPr id="260" name="Google Shape;260;p11"/>
          <p:cNvSpPr/>
          <p:nvPr/>
        </p:nvSpPr>
        <p:spPr>
          <a:xfrm>
            <a:off x="1371600" y="2459736"/>
            <a:ext cx="10241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What do you promise them?</a:t>
            </a:r>
            <a:endParaRPr b="0" i="0" sz="1800" u="none" cap="none" strike="noStrike">
              <a:solidFill>
                <a:schemeClr val="dk1"/>
              </a:solidFill>
              <a:latin typeface="Calibri"/>
              <a:ea typeface="Calibri"/>
              <a:cs typeface="Calibri"/>
              <a:sym typeface="Calibri"/>
            </a:endParaRPr>
          </a:p>
        </p:txBody>
      </p:sp>
      <p:sp>
        <p:nvSpPr>
          <p:cNvPr id="261" name="Google Shape;261;p11"/>
          <p:cNvSpPr/>
          <p:nvPr/>
        </p:nvSpPr>
        <p:spPr>
          <a:xfrm>
            <a:off x="1371600" y="2852928"/>
            <a:ext cx="10241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The one outcome they get from following you.</a:t>
            </a:r>
            <a:endParaRPr b="0" i="0" sz="1500" u="none" cap="none" strike="noStrike">
              <a:solidFill>
                <a:schemeClr val="dk1"/>
              </a:solidFill>
              <a:latin typeface="Calibri"/>
              <a:ea typeface="Calibri"/>
              <a:cs typeface="Calibri"/>
              <a:sym typeface="Calibri"/>
            </a:endParaRPr>
          </a:p>
        </p:txBody>
      </p:sp>
      <p:sp>
        <p:nvSpPr>
          <p:cNvPr id="262" name="Google Shape;262;p11"/>
          <p:cNvSpPr/>
          <p:nvPr/>
        </p:nvSpPr>
        <p:spPr>
          <a:xfrm>
            <a:off x="457200" y="3557016"/>
            <a:ext cx="82296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03</a:t>
            </a:r>
            <a:endParaRPr b="0" i="0" sz="2000" u="none" cap="none" strike="noStrike">
              <a:solidFill>
                <a:schemeClr val="dk1"/>
              </a:solidFill>
              <a:latin typeface="Calibri"/>
              <a:ea typeface="Calibri"/>
              <a:cs typeface="Calibri"/>
              <a:sym typeface="Calibri"/>
            </a:endParaRPr>
          </a:p>
        </p:txBody>
      </p:sp>
      <p:sp>
        <p:nvSpPr>
          <p:cNvPr id="263" name="Google Shape;263;p11"/>
          <p:cNvSpPr/>
          <p:nvPr/>
        </p:nvSpPr>
        <p:spPr>
          <a:xfrm>
            <a:off x="1371600" y="3666744"/>
            <a:ext cx="10241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What is your tone?</a:t>
            </a:r>
            <a:endParaRPr b="0" i="0" sz="1800" u="none" cap="none" strike="noStrike">
              <a:solidFill>
                <a:schemeClr val="dk1"/>
              </a:solidFill>
              <a:latin typeface="Calibri"/>
              <a:ea typeface="Calibri"/>
              <a:cs typeface="Calibri"/>
              <a:sym typeface="Calibri"/>
            </a:endParaRPr>
          </a:p>
        </p:txBody>
      </p:sp>
      <p:sp>
        <p:nvSpPr>
          <p:cNvPr id="264" name="Google Shape;264;p11"/>
          <p:cNvSpPr/>
          <p:nvPr/>
        </p:nvSpPr>
        <p:spPr>
          <a:xfrm>
            <a:off x="1371600" y="4059936"/>
            <a:ext cx="10241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Three words. Calm. Practical. Honest. beats “professional yet relatable”.</a:t>
            </a:r>
            <a:endParaRPr b="0" i="0" sz="1500" u="none" cap="none" strike="noStrike">
              <a:solidFill>
                <a:schemeClr val="dk1"/>
              </a:solidFill>
              <a:latin typeface="Calibri"/>
              <a:ea typeface="Calibri"/>
              <a:cs typeface="Calibri"/>
              <a:sym typeface="Calibri"/>
            </a:endParaRPr>
          </a:p>
        </p:txBody>
      </p:sp>
      <p:sp>
        <p:nvSpPr>
          <p:cNvPr id="265" name="Google Shape;265;p11"/>
          <p:cNvSpPr/>
          <p:nvPr/>
        </p:nvSpPr>
        <p:spPr>
          <a:xfrm>
            <a:off x="457200" y="4764024"/>
            <a:ext cx="82296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04</a:t>
            </a:r>
            <a:endParaRPr b="0" i="0" sz="2000" u="none" cap="none" strike="noStrike">
              <a:solidFill>
                <a:schemeClr val="dk1"/>
              </a:solidFill>
              <a:latin typeface="Calibri"/>
              <a:ea typeface="Calibri"/>
              <a:cs typeface="Calibri"/>
              <a:sym typeface="Calibri"/>
            </a:endParaRPr>
          </a:p>
        </p:txBody>
      </p:sp>
      <p:sp>
        <p:nvSpPr>
          <p:cNvPr id="266" name="Google Shape;266;p11"/>
          <p:cNvSpPr/>
          <p:nvPr/>
        </p:nvSpPr>
        <p:spPr>
          <a:xfrm>
            <a:off x="1371600" y="4873752"/>
            <a:ext cx="10241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What are your three pillars?</a:t>
            </a:r>
            <a:endParaRPr b="0" i="0" sz="1800" u="none" cap="none" strike="noStrike">
              <a:solidFill>
                <a:schemeClr val="dk1"/>
              </a:solidFill>
              <a:latin typeface="Calibri"/>
              <a:ea typeface="Calibri"/>
              <a:cs typeface="Calibri"/>
              <a:sym typeface="Calibri"/>
            </a:endParaRPr>
          </a:p>
        </p:txBody>
      </p:sp>
      <p:sp>
        <p:nvSpPr>
          <p:cNvPr id="267" name="Google Shape;267;p11"/>
          <p:cNvSpPr/>
          <p:nvPr/>
        </p:nvSpPr>
        <p:spPr>
          <a:xfrm>
            <a:off x="1371600" y="5266944"/>
            <a:ext cx="10241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The three subjects you post about every week. Everything else is a guest.</a:t>
            </a:r>
            <a:endParaRPr b="0" i="0" sz="1500" u="none" cap="none" strike="noStrike">
              <a:solidFill>
                <a:schemeClr val="dk1"/>
              </a:solidFill>
              <a:latin typeface="Calibri"/>
              <a:ea typeface="Calibri"/>
              <a:cs typeface="Calibri"/>
              <a:sym typeface="Calibri"/>
            </a:endParaRPr>
          </a:p>
        </p:txBody>
      </p:sp>
      <p:pic>
        <p:nvPicPr>
          <p:cNvPr descr="/home/workdir/artifacts/sena_assets/wms.png" id="268" name="Google Shape;268;p11"/>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269" name="Google Shape;269;p11"/>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270" name="Google Shape;270;p11"/>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1"/>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10</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2"/>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Live build</a:t>
            </a:r>
            <a:endParaRPr b="0" i="0" sz="1100" u="none" cap="none" strike="noStrike">
              <a:solidFill>
                <a:schemeClr val="dk1"/>
              </a:solidFill>
              <a:latin typeface="Calibri"/>
              <a:ea typeface="Calibri"/>
              <a:cs typeface="Calibri"/>
              <a:sym typeface="Calibri"/>
            </a:endParaRPr>
          </a:p>
        </p:txBody>
      </p:sp>
      <p:sp>
        <p:nvSpPr>
          <p:cNvPr id="278" name="Google Shape;278;p12"/>
          <p:cNvSpPr/>
          <p:nvPr/>
        </p:nvSpPr>
        <p:spPr>
          <a:xfrm>
            <a:off x="457200" y="530352"/>
            <a:ext cx="109728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Positioning prompt</a:t>
            </a:r>
            <a:endParaRPr b="0" i="0" sz="2400" u="none" cap="none" strike="noStrike">
              <a:solidFill>
                <a:schemeClr val="dk1"/>
              </a:solidFill>
              <a:latin typeface="Calibri"/>
              <a:ea typeface="Calibri"/>
              <a:cs typeface="Calibri"/>
              <a:sym typeface="Calibri"/>
            </a:endParaRPr>
          </a:p>
        </p:txBody>
      </p:sp>
      <p:sp>
        <p:nvSpPr>
          <p:cNvPr id="279" name="Google Shape;279;p12"/>
          <p:cNvSpPr/>
          <p:nvPr/>
        </p:nvSpPr>
        <p:spPr>
          <a:xfrm>
            <a:off x="457200" y="1051560"/>
            <a:ext cx="7452360" cy="5029200"/>
          </a:xfrm>
          <a:prstGeom prst="roundRect">
            <a:avLst>
              <a:gd fmla="val 1455" name="adj"/>
            </a:avLst>
          </a:prstGeom>
          <a:solidFill>
            <a:srgbClr val="2B2B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2"/>
          <p:cNvSpPr/>
          <p:nvPr/>
        </p:nvSpPr>
        <p:spPr>
          <a:xfrm>
            <a:off x="685800" y="1234440"/>
            <a:ext cx="7040880" cy="46634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DED"/>
              </a:buClr>
              <a:buSzPts val="1400"/>
              <a:buFont typeface="Lexend Deca"/>
              <a:buNone/>
            </a:pPr>
            <a:r>
              <a:rPr b="0" i="0" lang="en-US" sz="1400" u="none" cap="none" strike="noStrike">
                <a:solidFill>
                  <a:srgbClr val="EDEDED"/>
                </a:solidFill>
                <a:latin typeface="Lexend Deca"/>
                <a:ea typeface="Lexend Deca"/>
                <a:cs typeface="Lexend Deca"/>
                <a:sym typeface="Lexend Deca"/>
              </a:rPr>
              <a:t>You are a brand strategist. I am an Exness introducing broker based in Ghana. Ask me three questions first: who my ideal trader is, which platform I use most, and how I like to communicate.</a:t>
            </a:r>
            <a:endParaRPr b="0" i="0" sz="14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400"/>
              <a:buFont typeface="Lexend Deca"/>
              <a:buNone/>
            </a:pPr>
            <a:r>
              <a:rPr b="0" i="0" lang="en-US" sz="1400" u="none" cap="none" strike="noStrike">
                <a:solidFill>
                  <a:srgbClr val="EDEDED"/>
                </a:solidFill>
                <a:latin typeface="Lexend Deca"/>
                <a:ea typeface="Lexend Deca"/>
                <a:cs typeface="Lexend Deca"/>
                <a:sym typeface="Lexend Deca"/>
              </a:rPr>
              <a:t>Then give me:</a:t>
            </a:r>
            <a:endParaRPr b="0" i="0" sz="14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400"/>
              <a:buFont typeface="Lexend Deca"/>
              <a:buNone/>
            </a:pPr>
            <a:r>
              <a:rPr b="0" i="0" lang="en-US" sz="1400" u="none" cap="none" strike="noStrike">
                <a:solidFill>
                  <a:srgbClr val="EDEDED"/>
                </a:solidFill>
                <a:latin typeface="Lexend Deca"/>
                <a:ea typeface="Lexend Deca"/>
                <a:cs typeface="Lexend Deca"/>
                <a:sym typeface="Lexend Deca"/>
              </a:rPr>
              <a:t>1. A one-line positioning statement</a:t>
            </a:r>
            <a:endParaRPr b="0" i="0" sz="14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400"/>
              <a:buFont typeface="Lexend Deca"/>
              <a:buNone/>
            </a:pPr>
            <a:r>
              <a:rPr b="0" i="0" lang="en-US" sz="1400" u="none" cap="none" strike="noStrike">
                <a:solidFill>
                  <a:srgbClr val="EDEDED"/>
                </a:solidFill>
                <a:latin typeface="Lexend Deca"/>
                <a:ea typeface="Lexend Deca"/>
                <a:cs typeface="Lexend Deca"/>
                <a:sym typeface="Lexend Deca"/>
              </a:rPr>
              <a:t>2. The promise I make to my audience</a:t>
            </a:r>
            <a:endParaRPr b="0" i="0" sz="14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400"/>
              <a:buFont typeface="Lexend Deca"/>
              <a:buNone/>
            </a:pPr>
            <a:r>
              <a:rPr b="0" i="0" lang="en-US" sz="1400" u="none" cap="none" strike="noStrike">
                <a:solidFill>
                  <a:srgbClr val="EDEDED"/>
                </a:solidFill>
                <a:latin typeface="Lexend Deca"/>
                <a:ea typeface="Lexend Deca"/>
                <a:cs typeface="Lexend Deca"/>
                <a:sym typeface="Lexend Deca"/>
              </a:rPr>
              <a:t>3. My tone of voice in three words</a:t>
            </a:r>
            <a:endParaRPr b="0" i="0" sz="14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400"/>
              <a:buFont typeface="Lexend Deca"/>
              <a:buNone/>
            </a:pPr>
            <a:r>
              <a:rPr b="0" i="0" lang="en-US" sz="1400" u="none" cap="none" strike="noStrike">
                <a:solidFill>
                  <a:srgbClr val="EDEDED"/>
                </a:solidFill>
                <a:latin typeface="Lexend Deca"/>
                <a:ea typeface="Lexend Deca"/>
                <a:cs typeface="Lexend Deca"/>
                <a:sym typeface="Lexend Deca"/>
              </a:rPr>
              <a:t>4. Three content pillars I should post about every week</a:t>
            </a:r>
            <a:endParaRPr b="0" i="0" sz="14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400"/>
              <a:buFont typeface="Lexend Deca"/>
              <a:buNone/>
            </a:pPr>
            <a:r>
              <a:rPr b="0" i="0" lang="en-US" sz="1400" u="none" cap="none" strike="noStrike">
                <a:solidFill>
                  <a:srgbClr val="EDEDED"/>
                </a:solidFill>
                <a:latin typeface="Lexend Deca"/>
                <a:ea typeface="Lexend Deca"/>
                <a:cs typeface="Lexend Deca"/>
                <a:sym typeface="Lexend Deca"/>
              </a:rPr>
              <a:t>Keep everything specific to the Ghanaian market.</a:t>
            </a:r>
            <a:endParaRPr b="0" i="0" sz="1400" u="none" cap="none" strike="noStrike">
              <a:solidFill>
                <a:schemeClr val="dk1"/>
              </a:solidFill>
              <a:latin typeface="Calibri"/>
              <a:ea typeface="Calibri"/>
              <a:cs typeface="Calibri"/>
              <a:sym typeface="Calibri"/>
            </a:endParaRPr>
          </a:p>
        </p:txBody>
      </p:sp>
      <p:grpSp>
        <p:nvGrpSpPr>
          <p:cNvPr id="281" name="Google Shape;281;p12"/>
          <p:cNvGrpSpPr/>
          <p:nvPr/>
        </p:nvGrpSpPr>
        <p:grpSpPr>
          <a:xfrm>
            <a:off x="8092440" y="1051560"/>
            <a:ext cx="3611880" cy="5029200"/>
            <a:chOff x="8092440" y="1051560"/>
            <a:chExt cx="3611880" cy="5029200"/>
          </a:xfrm>
        </p:grpSpPr>
        <p:sp>
          <p:nvSpPr>
            <p:cNvPr id="282" name="Google Shape;282;p12"/>
            <p:cNvSpPr/>
            <p:nvPr/>
          </p:nvSpPr>
          <p:spPr>
            <a:xfrm>
              <a:off x="8092440" y="1051560"/>
              <a:ext cx="3611880" cy="5029200"/>
            </a:xfrm>
            <a:prstGeom prst="roundRect">
              <a:avLst>
                <a:gd fmla="val 2025" name="adj"/>
              </a:avLst>
            </a:prstGeom>
            <a:solidFill>
              <a:srgbClr val="D9A7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2"/>
            <p:cNvSpPr/>
            <p:nvPr/>
          </p:nvSpPr>
          <p:spPr>
            <a:xfrm>
              <a:off x="8321040" y="1280160"/>
              <a:ext cx="32004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400"/>
                <a:buFont typeface="Lexend Deca"/>
                <a:buNone/>
              </a:pPr>
              <a:r>
                <a:rPr b="1" i="0" lang="en-US" sz="1400" u="none" cap="none" strike="noStrike">
                  <a:solidFill>
                    <a:srgbClr val="1C1C1C"/>
                  </a:solidFill>
                  <a:latin typeface="Lexend Deca"/>
                  <a:ea typeface="Lexend Deca"/>
                  <a:cs typeface="Lexend Deca"/>
                  <a:sym typeface="Lexend Deca"/>
                </a:rPr>
                <a:t>What good looks like</a:t>
              </a:r>
              <a:endParaRPr b="1" i="0" sz="1400" u="none" cap="none" strike="noStrike">
                <a:solidFill>
                  <a:schemeClr val="dk1"/>
                </a:solidFill>
                <a:latin typeface="Calibri"/>
                <a:ea typeface="Calibri"/>
                <a:cs typeface="Calibri"/>
                <a:sym typeface="Calibri"/>
              </a:endParaRPr>
            </a:p>
          </p:txBody>
        </p:sp>
        <p:sp>
          <p:nvSpPr>
            <p:cNvPr id="284" name="Google Shape;284;p12"/>
            <p:cNvSpPr/>
            <p:nvPr/>
          </p:nvSpPr>
          <p:spPr>
            <a:xfrm>
              <a:off x="8321040" y="1920240"/>
              <a:ext cx="3200400" cy="3840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300"/>
                <a:buFont typeface="Lexend Deca"/>
                <a:buNone/>
              </a:pPr>
              <a:r>
                <a:rPr b="0" i="0" lang="en-US" sz="1300" u="none" cap="none" strike="noStrike">
                  <a:solidFill>
                    <a:srgbClr val="1C1C1C"/>
                  </a:solidFill>
                  <a:latin typeface="Lexend Deca"/>
                  <a:ea typeface="Lexend Deca"/>
                  <a:cs typeface="Lexend Deca"/>
                  <a:sym typeface="Lexend Deca"/>
                </a:rPr>
                <a:t>I help working Ghanaians in their late twenties and thirties learn to trade properly, without quitting their jobs.</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1300"/>
                <a:buFont typeface="Lexend Deca"/>
                <a:buNone/>
              </a:pPr>
              <a:r>
                <a:rPr b="1" i="0" lang="en-US" sz="1300" u="none" cap="none" strike="noStrike">
                  <a:solidFill>
                    <a:srgbClr val="1C1C1C"/>
                  </a:solidFill>
                  <a:latin typeface="Lexend Deca"/>
                  <a:ea typeface="Lexend Deca"/>
                  <a:cs typeface="Lexend Deca"/>
                  <a:sym typeface="Lexend Deca"/>
                </a:rPr>
                <a:t>Promise: </a:t>
              </a:r>
              <a:r>
                <a:rPr b="0" i="0" lang="en-US" sz="1300" u="none" cap="none" strike="noStrike">
                  <a:solidFill>
                    <a:srgbClr val="1C1C1C"/>
                  </a:solidFill>
                  <a:latin typeface="Lexend Deca"/>
                  <a:ea typeface="Lexend Deca"/>
                  <a:cs typeface="Lexend Deca"/>
                  <a:sym typeface="Lexend Deca"/>
                </a:rPr>
                <a:t>understand it before you risk real money.</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1300"/>
                <a:buFont typeface="Lexend Deca"/>
                <a:buNone/>
              </a:pPr>
              <a:r>
                <a:rPr b="1" i="0" lang="en-US" sz="1300" u="none" cap="none" strike="noStrike">
                  <a:solidFill>
                    <a:srgbClr val="1C1C1C"/>
                  </a:solidFill>
                  <a:latin typeface="Lexend Deca"/>
                  <a:ea typeface="Lexend Deca"/>
                  <a:cs typeface="Lexend Deca"/>
                  <a:sym typeface="Lexend Deca"/>
                </a:rPr>
                <a:t>Tone: </a:t>
              </a:r>
              <a:r>
                <a:rPr b="0" i="0" lang="en-US" sz="1300" u="none" cap="none" strike="noStrike">
                  <a:solidFill>
                    <a:srgbClr val="1C1C1C"/>
                  </a:solidFill>
                  <a:latin typeface="Lexend Deca"/>
                  <a:ea typeface="Lexend Deca"/>
                  <a:cs typeface="Lexend Deca"/>
                  <a:sym typeface="Lexend Deca"/>
                </a:rPr>
                <a:t>Calm. Practical. Honest.</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1300"/>
                <a:buFont typeface="Lexend Deca"/>
                <a:buNone/>
              </a:pPr>
              <a:r>
                <a:rPr b="1" i="0" lang="en-US" sz="1300" u="none" cap="none" strike="noStrike">
                  <a:solidFill>
                    <a:srgbClr val="1C1C1C"/>
                  </a:solidFill>
                  <a:latin typeface="Lexend Deca"/>
                  <a:ea typeface="Lexend Deca"/>
                  <a:cs typeface="Lexend Deca"/>
                  <a:sym typeface="Lexend Deca"/>
                </a:rPr>
                <a:t>Pillars:</a:t>
              </a:r>
              <a:r>
                <a:rPr b="0" i="0" lang="en-US" sz="1300" u="none" cap="none" strike="noStrike">
                  <a:solidFill>
                    <a:srgbClr val="1C1C1C"/>
                  </a:solidFill>
                  <a:latin typeface="Lexend Deca"/>
                  <a:ea typeface="Lexend Deca"/>
                  <a:cs typeface="Lexend Deca"/>
                  <a:sym typeface="Lexend Deca"/>
                </a:rPr>
                <a:t> risk, simple market basics, lessons from the week.</a:t>
              </a:r>
              <a:endParaRPr b="0" i="0" sz="1300" u="none" cap="none" strike="noStrike">
                <a:solidFill>
                  <a:schemeClr val="dk1"/>
                </a:solidFill>
                <a:latin typeface="Calibri"/>
                <a:ea typeface="Calibri"/>
                <a:cs typeface="Calibri"/>
                <a:sym typeface="Calibri"/>
              </a:endParaRPr>
            </a:p>
          </p:txBody>
        </p:sp>
      </p:grpSp>
      <p:pic>
        <p:nvPicPr>
          <p:cNvPr descr="/home/workdir/artifacts/sena_assets/wms.png" id="285" name="Google Shape;285;p12"/>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286" name="Google Shape;286;p12"/>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287" name="Google Shape;287;p12"/>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2"/>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11</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3"/>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Visual identity</a:t>
            </a:r>
            <a:endParaRPr b="0" i="0" sz="1100" u="none" cap="none" strike="noStrike">
              <a:solidFill>
                <a:schemeClr val="dk1"/>
              </a:solidFill>
              <a:latin typeface="Calibri"/>
              <a:ea typeface="Calibri"/>
              <a:cs typeface="Calibri"/>
              <a:sym typeface="Calibri"/>
            </a:endParaRPr>
          </a:p>
        </p:txBody>
      </p:sp>
      <p:sp>
        <p:nvSpPr>
          <p:cNvPr id="295" name="Google Shape;295;p13"/>
          <p:cNvSpPr/>
          <p:nvPr/>
        </p:nvSpPr>
        <p:spPr>
          <a:xfrm>
            <a:off x="457200" y="530352"/>
            <a:ext cx="112471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People decide if you are credible before they read a word.</a:t>
            </a:r>
            <a:endParaRPr b="0" i="0" sz="2400" u="none" cap="none" strike="noStrike">
              <a:solidFill>
                <a:schemeClr val="dk1"/>
              </a:solidFill>
              <a:latin typeface="Calibri"/>
              <a:ea typeface="Calibri"/>
              <a:cs typeface="Calibri"/>
              <a:sym typeface="Calibri"/>
            </a:endParaRPr>
          </a:p>
        </p:txBody>
      </p:sp>
      <p:sp>
        <p:nvSpPr>
          <p:cNvPr id="296" name="Google Shape;296;p13"/>
          <p:cNvSpPr/>
          <p:nvPr/>
        </p:nvSpPr>
        <p:spPr>
          <a:xfrm>
            <a:off x="457200" y="1371600"/>
            <a:ext cx="2194560" cy="3246120"/>
          </a:xfrm>
          <a:prstGeom prst="roundRect">
            <a:avLst>
              <a:gd fmla="val 3333"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3"/>
          <p:cNvSpPr/>
          <p:nvPr/>
        </p:nvSpPr>
        <p:spPr>
          <a:xfrm>
            <a:off x="621792" y="1554480"/>
            <a:ext cx="18745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0B0B0"/>
              </a:buClr>
              <a:buSzPts val="1200"/>
              <a:buFont typeface="Lexend Deca"/>
              <a:buNone/>
            </a:pPr>
            <a:r>
              <a:rPr b="0" i="0" lang="en-US" sz="1200" u="none" cap="none" strike="noStrike">
                <a:solidFill>
                  <a:srgbClr val="B0B0B0"/>
                </a:solidFill>
                <a:latin typeface="Lexend Deca"/>
                <a:ea typeface="Lexend Deca"/>
                <a:cs typeface="Lexend Deca"/>
                <a:sym typeface="Lexend Deca"/>
              </a:rPr>
              <a:t>01</a:t>
            </a:r>
            <a:endParaRPr b="0" i="0" sz="1200" u="none" cap="none" strike="noStrike">
              <a:solidFill>
                <a:schemeClr val="dk1"/>
              </a:solidFill>
              <a:latin typeface="Calibri"/>
              <a:ea typeface="Calibri"/>
              <a:cs typeface="Calibri"/>
              <a:sym typeface="Calibri"/>
            </a:endParaRPr>
          </a:p>
        </p:txBody>
      </p:sp>
      <p:sp>
        <p:nvSpPr>
          <p:cNvPr id="298" name="Google Shape;298;p13"/>
          <p:cNvSpPr/>
          <p:nvPr/>
        </p:nvSpPr>
        <p:spPr>
          <a:xfrm>
            <a:off x="621792" y="1965960"/>
            <a:ext cx="18745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Lexend Deca"/>
              <a:buNone/>
            </a:pPr>
            <a:r>
              <a:rPr b="1" i="0" lang="en-US" sz="1800" u="none" cap="none" strike="noStrike">
                <a:solidFill>
                  <a:srgbClr val="FFFFFF"/>
                </a:solidFill>
                <a:latin typeface="Lexend Deca"/>
                <a:ea typeface="Lexend Deca"/>
                <a:cs typeface="Lexend Deca"/>
                <a:sym typeface="Lexend Deca"/>
              </a:rPr>
              <a:t>Colour set</a:t>
            </a:r>
            <a:endParaRPr b="1" i="0" sz="1800" u="none" cap="none" strike="noStrike">
              <a:solidFill>
                <a:schemeClr val="dk1"/>
              </a:solidFill>
              <a:latin typeface="Calibri"/>
              <a:ea typeface="Calibri"/>
              <a:cs typeface="Calibri"/>
              <a:sym typeface="Calibri"/>
            </a:endParaRPr>
          </a:p>
        </p:txBody>
      </p:sp>
      <p:sp>
        <p:nvSpPr>
          <p:cNvPr id="299" name="Google Shape;299;p13"/>
          <p:cNvSpPr/>
          <p:nvPr/>
        </p:nvSpPr>
        <p:spPr>
          <a:xfrm>
            <a:off x="621792" y="2926080"/>
            <a:ext cx="187452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8C8"/>
              </a:buClr>
              <a:buSzPts val="1300"/>
              <a:buFont typeface="Lexend Deca"/>
              <a:buNone/>
            </a:pPr>
            <a:r>
              <a:rPr b="0" i="0" lang="en-US" sz="1300" u="none" cap="none" strike="noStrike">
                <a:solidFill>
                  <a:srgbClr val="C8C8C8"/>
                </a:solidFill>
                <a:latin typeface="Lexend Deca"/>
                <a:ea typeface="Lexend Deca"/>
                <a:cs typeface="Lexend Deca"/>
                <a:sym typeface="Lexend Deca"/>
              </a:rPr>
              <a:t>Two mains, one accent. Stop there.</a:t>
            </a:r>
            <a:endParaRPr b="0" i="0" sz="1300" u="none" cap="none" strike="noStrike">
              <a:solidFill>
                <a:schemeClr val="dk1"/>
              </a:solidFill>
              <a:latin typeface="Calibri"/>
              <a:ea typeface="Calibri"/>
              <a:cs typeface="Calibri"/>
              <a:sym typeface="Calibri"/>
            </a:endParaRPr>
          </a:p>
        </p:txBody>
      </p:sp>
      <p:sp>
        <p:nvSpPr>
          <p:cNvPr id="300" name="Google Shape;300;p13"/>
          <p:cNvSpPr/>
          <p:nvPr/>
        </p:nvSpPr>
        <p:spPr>
          <a:xfrm>
            <a:off x="2761488" y="1371600"/>
            <a:ext cx="2194560" cy="324612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3"/>
          <p:cNvSpPr/>
          <p:nvPr/>
        </p:nvSpPr>
        <p:spPr>
          <a:xfrm>
            <a:off x="2926080" y="1554480"/>
            <a:ext cx="18745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02</a:t>
            </a:r>
            <a:endParaRPr b="0" i="0" sz="1200" u="none" cap="none" strike="noStrike">
              <a:solidFill>
                <a:schemeClr val="dk1"/>
              </a:solidFill>
              <a:latin typeface="Calibri"/>
              <a:ea typeface="Calibri"/>
              <a:cs typeface="Calibri"/>
              <a:sym typeface="Calibri"/>
            </a:endParaRPr>
          </a:p>
        </p:txBody>
      </p:sp>
      <p:sp>
        <p:nvSpPr>
          <p:cNvPr id="302" name="Google Shape;302;p13"/>
          <p:cNvSpPr/>
          <p:nvPr/>
        </p:nvSpPr>
        <p:spPr>
          <a:xfrm>
            <a:off x="2926080" y="1965960"/>
            <a:ext cx="18745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1" i="0" lang="en-US" sz="1800" u="none" cap="none" strike="noStrike">
                <a:solidFill>
                  <a:srgbClr val="1C1C1C"/>
                </a:solidFill>
                <a:latin typeface="Lexend Deca"/>
                <a:ea typeface="Lexend Deca"/>
                <a:cs typeface="Lexend Deca"/>
                <a:sym typeface="Lexend Deca"/>
              </a:rPr>
              <a:t>Font pairing</a:t>
            </a:r>
            <a:endParaRPr b="1" i="0" sz="1800" u="none" cap="none" strike="noStrike">
              <a:solidFill>
                <a:schemeClr val="dk1"/>
              </a:solidFill>
              <a:latin typeface="Calibri"/>
              <a:ea typeface="Calibri"/>
              <a:cs typeface="Calibri"/>
              <a:sym typeface="Calibri"/>
            </a:endParaRPr>
          </a:p>
        </p:txBody>
      </p:sp>
      <p:sp>
        <p:nvSpPr>
          <p:cNvPr id="303" name="Google Shape;303;p13"/>
          <p:cNvSpPr/>
          <p:nvPr/>
        </p:nvSpPr>
        <p:spPr>
          <a:xfrm>
            <a:off x="2926080" y="2926080"/>
            <a:ext cx="187452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One for headings, one for body.</a:t>
            </a:r>
            <a:endParaRPr b="0" i="0" sz="1300" u="none" cap="none" strike="noStrike">
              <a:solidFill>
                <a:schemeClr val="dk1"/>
              </a:solidFill>
              <a:latin typeface="Calibri"/>
              <a:ea typeface="Calibri"/>
              <a:cs typeface="Calibri"/>
              <a:sym typeface="Calibri"/>
            </a:endParaRPr>
          </a:p>
        </p:txBody>
      </p:sp>
      <p:sp>
        <p:nvSpPr>
          <p:cNvPr id="304" name="Google Shape;304;p13"/>
          <p:cNvSpPr/>
          <p:nvPr/>
        </p:nvSpPr>
        <p:spPr>
          <a:xfrm>
            <a:off x="5065776" y="1371600"/>
            <a:ext cx="2194560" cy="324612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3"/>
          <p:cNvSpPr/>
          <p:nvPr/>
        </p:nvSpPr>
        <p:spPr>
          <a:xfrm>
            <a:off x="5230368" y="1554480"/>
            <a:ext cx="18745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03</a:t>
            </a:r>
            <a:endParaRPr b="0" i="0" sz="1200" u="none" cap="none" strike="noStrike">
              <a:solidFill>
                <a:schemeClr val="dk1"/>
              </a:solidFill>
              <a:latin typeface="Calibri"/>
              <a:ea typeface="Calibri"/>
              <a:cs typeface="Calibri"/>
              <a:sym typeface="Calibri"/>
            </a:endParaRPr>
          </a:p>
        </p:txBody>
      </p:sp>
      <p:sp>
        <p:nvSpPr>
          <p:cNvPr id="306" name="Google Shape;306;p13"/>
          <p:cNvSpPr/>
          <p:nvPr/>
        </p:nvSpPr>
        <p:spPr>
          <a:xfrm>
            <a:off x="5230368" y="1965960"/>
            <a:ext cx="18745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1" i="0" lang="en-US" sz="1800" u="none" cap="none" strike="noStrike">
                <a:solidFill>
                  <a:srgbClr val="1C1C1C"/>
                </a:solidFill>
                <a:latin typeface="Lexend Deca"/>
                <a:ea typeface="Lexend Deca"/>
                <a:cs typeface="Lexend Deca"/>
                <a:sym typeface="Lexend Deca"/>
              </a:rPr>
              <a:t>Wordmark</a:t>
            </a:r>
            <a:endParaRPr b="1" i="0" sz="1800" u="none" cap="none" strike="noStrike">
              <a:solidFill>
                <a:schemeClr val="dk1"/>
              </a:solidFill>
              <a:latin typeface="Calibri"/>
              <a:ea typeface="Calibri"/>
              <a:cs typeface="Calibri"/>
              <a:sym typeface="Calibri"/>
            </a:endParaRPr>
          </a:p>
        </p:txBody>
      </p:sp>
      <p:sp>
        <p:nvSpPr>
          <p:cNvPr id="307" name="Google Shape;307;p13"/>
          <p:cNvSpPr/>
          <p:nvPr/>
        </p:nvSpPr>
        <p:spPr>
          <a:xfrm>
            <a:off x="5230368" y="2926080"/>
            <a:ext cx="187452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Same profile image everywhere.</a:t>
            </a:r>
            <a:endParaRPr b="0" i="0" sz="1300" u="none" cap="none" strike="noStrike">
              <a:solidFill>
                <a:schemeClr val="dk1"/>
              </a:solidFill>
              <a:latin typeface="Calibri"/>
              <a:ea typeface="Calibri"/>
              <a:cs typeface="Calibri"/>
              <a:sym typeface="Calibri"/>
            </a:endParaRPr>
          </a:p>
        </p:txBody>
      </p:sp>
      <p:sp>
        <p:nvSpPr>
          <p:cNvPr id="308" name="Google Shape;308;p13"/>
          <p:cNvSpPr/>
          <p:nvPr/>
        </p:nvSpPr>
        <p:spPr>
          <a:xfrm>
            <a:off x="7370064" y="1371600"/>
            <a:ext cx="2194560" cy="324612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3"/>
          <p:cNvSpPr/>
          <p:nvPr/>
        </p:nvSpPr>
        <p:spPr>
          <a:xfrm>
            <a:off x="7534656" y="1554480"/>
            <a:ext cx="18745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04</a:t>
            </a:r>
            <a:endParaRPr b="0" i="0" sz="1200" u="none" cap="none" strike="noStrike">
              <a:solidFill>
                <a:schemeClr val="dk1"/>
              </a:solidFill>
              <a:latin typeface="Calibri"/>
              <a:ea typeface="Calibri"/>
              <a:cs typeface="Calibri"/>
              <a:sym typeface="Calibri"/>
            </a:endParaRPr>
          </a:p>
        </p:txBody>
      </p:sp>
      <p:sp>
        <p:nvSpPr>
          <p:cNvPr id="310" name="Google Shape;310;p13"/>
          <p:cNvSpPr/>
          <p:nvPr/>
        </p:nvSpPr>
        <p:spPr>
          <a:xfrm>
            <a:off x="7534656" y="1965960"/>
            <a:ext cx="18745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1" i="0" lang="en-US" sz="1800" u="none" cap="none" strike="noStrike">
                <a:solidFill>
                  <a:srgbClr val="1C1C1C"/>
                </a:solidFill>
                <a:latin typeface="Lexend Deca"/>
                <a:ea typeface="Lexend Deca"/>
                <a:cs typeface="Lexend Deca"/>
                <a:sym typeface="Lexend Deca"/>
              </a:rPr>
              <a:t>Four templates</a:t>
            </a:r>
            <a:endParaRPr b="1" i="0" sz="1800" u="none" cap="none" strike="noStrike">
              <a:solidFill>
                <a:schemeClr val="dk1"/>
              </a:solidFill>
              <a:latin typeface="Calibri"/>
              <a:ea typeface="Calibri"/>
              <a:cs typeface="Calibri"/>
              <a:sym typeface="Calibri"/>
            </a:endParaRPr>
          </a:p>
        </p:txBody>
      </p:sp>
      <p:sp>
        <p:nvSpPr>
          <p:cNvPr id="311" name="Google Shape;311;p13"/>
          <p:cNvSpPr/>
          <p:nvPr/>
        </p:nvSpPr>
        <p:spPr>
          <a:xfrm>
            <a:off x="7534656" y="2926080"/>
            <a:ext cx="187452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Update, teach, insight, promote.</a:t>
            </a:r>
            <a:endParaRPr b="0" i="0" sz="1300" u="none" cap="none" strike="noStrike">
              <a:solidFill>
                <a:schemeClr val="dk1"/>
              </a:solidFill>
              <a:latin typeface="Calibri"/>
              <a:ea typeface="Calibri"/>
              <a:cs typeface="Calibri"/>
              <a:sym typeface="Calibri"/>
            </a:endParaRPr>
          </a:p>
        </p:txBody>
      </p:sp>
      <p:sp>
        <p:nvSpPr>
          <p:cNvPr id="312" name="Google Shape;312;p13"/>
          <p:cNvSpPr/>
          <p:nvPr/>
        </p:nvSpPr>
        <p:spPr>
          <a:xfrm>
            <a:off x="9674352" y="1371600"/>
            <a:ext cx="2194560" cy="324612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3"/>
          <p:cNvSpPr/>
          <p:nvPr/>
        </p:nvSpPr>
        <p:spPr>
          <a:xfrm>
            <a:off x="9838944" y="1554480"/>
            <a:ext cx="18745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05</a:t>
            </a:r>
            <a:endParaRPr b="0" i="0" sz="1200" u="none" cap="none" strike="noStrike">
              <a:solidFill>
                <a:schemeClr val="dk1"/>
              </a:solidFill>
              <a:latin typeface="Calibri"/>
              <a:ea typeface="Calibri"/>
              <a:cs typeface="Calibri"/>
              <a:sym typeface="Calibri"/>
            </a:endParaRPr>
          </a:p>
        </p:txBody>
      </p:sp>
      <p:sp>
        <p:nvSpPr>
          <p:cNvPr id="314" name="Google Shape;314;p13"/>
          <p:cNvSpPr/>
          <p:nvPr/>
        </p:nvSpPr>
        <p:spPr>
          <a:xfrm>
            <a:off x="9838944" y="1965960"/>
            <a:ext cx="18745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1" i="0" lang="en-US" sz="1800" u="none" cap="none" strike="noStrike">
                <a:solidFill>
                  <a:srgbClr val="1C1C1C"/>
                </a:solidFill>
                <a:latin typeface="Lexend Deca"/>
                <a:ea typeface="Lexend Deca"/>
                <a:cs typeface="Lexend Deca"/>
                <a:sym typeface="Lexend Deca"/>
              </a:rPr>
              <a:t>Caption format</a:t>
            </a:r>
            <a:endParaRPr b="1" i="0" sz="1800" u="none" cap="none" strike="noStrike">
              <a:solidFill>
                <a:schemeClr val="dk1"/>
              </a:solidFill>
              <a:latin typeface="Calibri"/>
              <a:ea typeface="Calibri"/>
              <a:cs typeface="Calibri"/>
              <a:sym typeface="Calibri"/>
            </a:endParaRPr>
          </a:p>
        </p:txBody>
      </p:sp>
      <p:sp>
        <p:nvSpPr>
          <p:cNvPr id="315" name="Google Shape;315;p13"/>
          <p:cNvSpPr/>
          <p:nvPr/>
        </p:nvSpPr>
        <p:spPr>
          <a:xfrm>
            <a:off x="9838944" y="2926080"/>
            <a:ext cx="187452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A writing pattern people recognise.</a:t>
            </a:r>
            <a:endParaRPr b="0" i="0" sz="1300" u="none" cap="none" strike="noStrike">
              <a:solidFill>
                <a:schemeClr val="dk1"/>
              </a:solidFill>
              <a:latin typeface="Calibri"/>
              <a:ea typeface="Calibri"/>
              <a:cs typeface="Calibri"/>
              <a:sym typeface="Calibri"/>
            </a:endParaRPr>
          </a:p>
        </p:txBody>
      </p:sp>
      <p:sp>
        <p:nvSpPr>
          <p:cNvPr id="316" name="Google Shape;316;p13"/>
          <p:cNvSpPr/>
          <p:nvPr/>
        </p:nvSpPr>
        <p:spPr>
          <a:xfrm>
            <a:off x="457200" y="4800600"/>
            <a:ext cx="11247120" cy="1188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Different colours every post = an individual improvising. Same identity = an organisation with standards.</a:t>
            </a:r>
            <a:endParaRPr b="0" i="0" sz="1600" u="none" cap="none" strike="noStrike">
              <a:solidFill>
                <a:schemeClr val="dk1"/>
              </a:solidFill>
              <a:latin typeface="Calibri"/>
              <a:ea typeface="Calibri"/>
              <a:cs typeface="Calibri"/>
              <a:sym typeface="Calibri"/>
            </a:endParaRPr>
          </a:p>
        </p:txBody>
      </p:sp>
      <p:pic>
        <p:nvPicPr>
          <p:cNvPr descr="/home/workdir/artifacts/sena_assets/wms.png" id="317" name="Google Shape;317;p13"/>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318" name="Google Shape;318;p13"/>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319" name="Google Shape;319;p13"/>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3"/>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14"/>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Quiz 1  · </a:t>
            </a:r>
            <a:endParaRPr b="0" i="0" sz="1100" u="none" cap="none" strike="noStrike">
              <a:solidFill>
                <a:schemeClr val="dk1"/>
              </a:solidFill>
              <a:latin typeface="Calibri"/>
              <a:ea typeface="Calibri"/>
              <a:cs typeface="Calibri"/>
              <a:sym typeface="Calibri"/>
            </a:endParaRPr>
          </a:p>
        </p:txBody>
      </p:sp>
      <p:sp>
        <p:nvSpPr>
          <p:cNvPr id="327" name="Google Shape;327;p14"/>
          <p:cNvSpPr/>
          <p:nvPr/>
        </p:nvSpPr>
        <p:spPr>
          <a:xfrm>
            <a:off x="457200" y="566928"/>
            <a:ext cx="112471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Which partner would you trust with your own money?</a:t>
            </a:r>
            <a:endParaRPr b="0" i="0" sz="2400" u="none" cap="none" strike="noStrike">
              <a:solidFill>
                <a:schemeClr val="dk1"/>
              </a:solidFill>
              <a:latin typeface="Calibri"/>
              <a:ea typeface="Calibri"/>
              <a:cs typeface="Calibri"/>
              <a:sym typeface="Calibri"/>
            </a:endParaRPr>
          </a:p>
        </p:txBody>
      </p:sp>
      <p:sp>
        <p:nvSpPr>
          <p:cNvPr id="328" name="Google Shape;328;p14"/>
          <p:cNvSpPr/>
          <p:nvPr/>
        </p:nvSpPr>
        <p:spPr>
          <a:xfrm>
            <a:off x="457200" y="1417325"/>
            <a:ext cx="4192800" cy="2011800"/>
          </a:xfrm>
          <a:prstGeom prst="roundRect">
            <a:avLst>
              <a:gd fmla="val 3636"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4"/>
          <p:cNvSpPr/>
          <p:nvPr/>
        </p:nvSpPr>
        <p:spPr>
          <a:xfrm>
            <a:off x="660083" y="1737364"/>
            <a:ext cx="3787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A</a:t>
            </a:r>
            <a:endParaRPr b="0" i="0" sz="1400" u="none" cap="none" strike="noStrike">
              <a:solidFill>
                <a:schemeClr val="dk1"/>
              </a:solidFill>
              <a:latin typeface="Calibri"/>
              <a:ea typeface="Calibri"/>
              <a:cs typeface="Calibri"/>
              <a:sym typeface="Calibri"/>
            </a:endParaRPr>
          </a:p>
        </p:txBody>
      </p:sp>
      <p:sp>
        <p:nvSpPr>
          <p:cNvPr id="330" name="Google Shape;330;p14"/>
          <p:cNvSpPr/>
          <p:nvPr/>
        </p:nvSpPr>
        <p:spPr>
          <a:xfrm>
            <a:off x="660083" y="2194562"/>
            <a:ext cx="37872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Posts daily, then disappears for a month</a:t>
            </a:r>
            <a:endParaRPr b="0" i="0" sz="1800" u="none" cap="none" strike="noStrike">
              <a:solidFill>
                <a:schemeClr val="dk1"/>
              </a:solidFill>
              <a:latin typeface="Calibri"/>
              <a:ea typeface="Calibri"/>
              <a:cs typeface="Calibri"/>
              <a:sym typeface="Calibri"/>
            </a:endParaRPr>
          </a:p>
        </p:txBody>
      </p:sp>
      <p:sp>
        <p:nvSpPr>
          <p:cNvPr id="331" name="Google Shape;331;p14"/>
          <p:cNvSpPr/>
          <p:nvPr/>
        </p:nvSpPr>
        <p:spPr>
          <a:xfrm>
            <a:off x="4785378" y="1417325"/>
            <a:ext cx="4192800" cy="2011800"/>
          </a:xfrm>
          <a:prstGeom prst="roundRect">
            <a:avLst>
              <a:gd fmla="val 3636"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4"/>
          <p:cNvSpPr/>
          <p:nvPr/>
        </p:nvSpPr>
        <p:spPr>
          <a:xfrm>
            <a:off x="4988261" y="1737364"/>
            <a:ext cx="3787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B</a:t>
            </a:r>
            <a:endParaRPr b="0" i="0" sz="1400" u="none" cap="none" strike="noStrike">
              <a:solidFill>
                <a:schemeClr val="dk1"/>
              </a:solidFill>
              <a:latin typeface="Calibri"/>
              <a:ea typeface="Calibri"/>
              <a:cs typeface="Calibri"/>
              <a:sym typeface="Calibri"/>
            </a:endParaRPr>
          </a:p>
        </p:txBody>
      </p:sp>
      <p:sp>
        <p:nvSpPr>
          <p:cNvPr id="333" name="Google Shape;333;p14"/>
          <p:cNvSpPr/>
          <p:nvPr/>
        </p:nvSpPr>
        <p:spPr>
          <a:xfrm>
            <a:off x="4988261" y="2194562"/>
            <a:ext cx="37872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Only posts winning trades</a:t>
            </a:r>
            <a:endParaRPr b="0" i="0" sz="1800" u="none" cap="none" strike="noStrike">
              <a:solidFill>
                <a:schemeClr val="dk1"/>
              </a:solidFill>
              <a:latin typeface="Calibri"/>
              <a:ea typeface="Calibri"/>
              <a:cs typeface="Calibri"/>
              <a:sym typeface="Calibri"/>
            </a:endParaRPr>
          </a:p>
        </p:txBody>
      </p:sp>
      <p:sp>
        <p:nvSpPr>
          <p:cNvPr id="334" name="Google Shape;334;p14"/>
          <p:cNvSpPr/>
          <p:nvPr/>
        </p:nvSpPr>
        <p:spPr>
          <a:xfrm>
            <a:off x="457200" y="3611877"/>
            <a:ext cx="4192800" cy="2011800"/>
          </a:xfrm>
          <a:prstGeom prst="roundRect">
            <a:avLst>
              <a:gd fmla="val 3636"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4"/>
          <p:cNvSpPr/>
          <p:nvPr/>
        </p:nvSpPr>
        <p:spPr>
          <a:xfrm>
            <a:off x="660083" y="3931916"/>
            <a:ext cx="3787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C</a:t>
            </a:r>
            <a:endParaRPr b="0" i="0" sz="1400" u="none" cap="none" strike="noStrike">
              <a:solidFill>
                <a:schemeClr val="dk1"/>
              </a:solidFill>
              <a:latin typeface="Calibri"/>
              <a:ea typeface="Calibri"/>
              <a:cs typeface="Calibri"/>
              <a:sym typeface="Calibri"/>
            </a:endParaRPr>
          </a:p>
        </p:txBody>
      </p:sp>
      <p:sp>
        <p:nvSpPr>
          <p:cNvPr id="336" name="Google Shape;336;p14"/>
          <p:cNvSpPr/>
          <p:nvPr/>
        </p:nvSpPr>
        <p:spPr>
          <a:xfrm>
            <a:off x="660083" y="4389114"/>
            <a:ext cx="37872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Same slot every week — including losses</a:t>
            </a:r>
            <a:endParaRPr b="0" i="0" sz="1800" u="none" cap="none" strike="noStrike">
              <a:solidFill>
                <a:schemeClr val="dk1"/>
              </a:solidFill>
              <a:latin typeface="Calibri"/>
              <a:ea typeface="Calibri"/>
              <a:cs typeface="Calibri"/>
              <a:sym typeface="Calibri"/>
            </a:endParaRPr>
          </a:p>
        </p:txBody>
      </p:sp>
      <p:sp>
        <p:nvSpPr>
          <p:cNvPr id="337" name="Google Shape;337;p14"/>
          <p:cNvSpPr/>
          <p:nvPr/>
        </p:nvSpPr>
        <p:spPr>
          <a:xfrm>
            <a:off x="4785378" y="3611877"/>
            <a:ext cx="4192800" cy="2011800"/>
          </a:xfrm>
          <a:prstGeom prst="roundRect">
            <a:avLst>
              <a:gd fmla="val 3636"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4"/>
          <p:cNvSpPr/>
          <p:nvPr/>
        </p:nvSpPr>
        <p:spPr>
          <a:xfrm>
            <a:off x="4988261" y="3931916"/>
            <a:ext cx="37872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D</a:t>
            </a:r>
            <a:endParaRPr b="0" i="0" sz="1400" u="none" cap="none" strike="noStrike">
              <a:solidFill>
                <a:schemeClr val="dk1"/>
              </a:solidFill>
              <a:latin typeface="Calibri"/>
              <a:ea typeface="Calibri"/>
              <a:cs typeface="Calibri"/>
              <a:sym typeface="Calibri"/>
            </a:endParaRPr>
          </a:p>
        </p:txBody>
      </p:sp>
      <p:sp>
        <p:nvSpPr>
          <p:cNvPr id="339" name="Google Shape;339;p14"/>
          <p:cNvSpPr/>
          <p:nvPr/>
        </p:nvSpPr>
        <p:spPr>
          <a:xfrm>
            <a:off x="4988261" y="4389114"/>
            <a:ext cx="37872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Has the most followers</a:t>
            </a:r>
            <a:endParaRPr b="0" i="0" sz="1800" u="none" cap="none" strike="noStrike">
              <a:solidFill>
                <a:schemeClr val="dk1"/>
              </a:solidFill>
              <a:latin typeface="Calibri"/>
              <a:ea typeface="Calibri"/>
              <a:cs typeface="Calibri"/>
              <a:sym typeface="Calibri"/>
            </a:endParaRPr>
          </a:p>
        </p:txBody>
      </p:sp>
      <p:pic>
        <p:nvPicPr>
          <p:cNvPr descr="/home/workdir/artifacts/sena_assets/wms.png" id="340" name="Google Shape;340;p14"/>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341" name="Google Shape;341;p14"/>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342" name="Google Shape;342;p14"/>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4"/>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13</a:t>
            </a:r>
            <a:endParaRPr b="0" i="0" sz="1000" u="none" cap="none" strike="noStrike">
              <a:solidFill>
                <a:schemeClr val="dk1"/>
              </a:solidFill>
              <a:latin typeface="Calibri"/>
              <a:ea typeface="Calibri"/>
              <a:cs typeface="Calibri"/>
              <a:sym typeface="Calibri"/>
            </a:endParaRPr>
          </a:p>
        </p:txBody>
      </p:sp>
      <p:grpSp>
        <p:nvGrpSpPr>
          <p:cNvPr id="344" name="Google Shape;344;p14"/>
          <p:cNvGrpSpPr/>
          <p:nvPr/>
        </p:nvGrpSpPr>
        <p:grpSpPr>
          <a:xfrm>
            <a:off x="9144000" y="1234440"/>
            <a:ext cx="2560200" cy="4297800"/>
            <a:chOff x="9144000" y="1234440"/>
            <a:chExt cx="2560200" cy="4297800"/>
          </a:xfrm>
        </p:grpSpPr>
        <p:sp>
          <p:nvSpPr>
            <p:cNvPr id="345" name="Google Shape;345;p14"/>
            <p:cNvSpPr/>
            <p:nvPr/>
          </p:nvSpPr>
          <p:spPr>
            <a:xfrm>
              <a:off x="9144000" y="1234440"/>
              <a:ext cx="2560200" cy="4297800"/>
            </a:xfrm>
            <a:prstGeom prst="roundRect">
              <a:avLst>
                <a:gd fmla="val 2143" name="adj"/>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4"/>
            <p:cNvSpPr/>
            <p:nvPr/>
          </p:nvSpPr>
          <p:spPr>
            <a:xfrm>
              <a:off x="9144000" y="1463040"/>
              <a:ext cx="25602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SCAN</a:t>
              </a:r>
              <a:endParaRPr b="0" i="0" sz="1200" u="none" cap="none" strike="noStrike">
                <a:solidFill>
                  <a:schemeClr val="dk1"/>
                </a:solidFill>
                <a:latin typeface="Calibri"/>
                <a:ea typeface="Calibri"/>
                <a:cs typeface="Calibri"/>
                <a:sym typeface="Calibri"/>
              </a:endParaRPr>
            </a:p>
          </p:txBody>
        </p:sp>
        <p:sp>
          <p:nvSpPr>
            <p:cNvPr id="347" name="Google Shape;347;p14"/>
            <p:cNvSpPr/>
            <p:nvPr/>
          </p:nvSpPr>
          <p:spPr>
            <a:xfrm>
              <a:off x="9555480" y="1965960"/>
              <a:ext cx="1737300" cy="1737300"/>
            </a:xfrm>
            <a:prstGeom prst="roundRect">
              <a:avLst>
                <a:gd fmla="val 2105"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4"/>
            <p:cNvSpPr/>
            <p:nvPr/>
          </p:nvSpPr>
          <p:spPr>
            <a:xfrm>
              <a:off x="9235440" y="3931920"/>
              <a:ext cx="2377500" cy="109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5A5A"/>
                </a:buClr>
                <a:buSzPts val="1200"/>
                <a:buFont typeface="Lexend Deca"/>
                <a:buNone/>
              </a:pPr>
              <a:r>
                <a:rPr lang="en-US" sz="1200">
                  <a:solidFill>
                    <a:srgbClr val="5A5A5A"/>
                  </a:solidFill>
                  <a:latin typeface="Lexend Deca"/>
                  <a:ea typeface="Lexend Deca"/>
                  <a:cs typeface="Lexend Deca"/>
                  <a:sym typeface="Lexend Deca"/>
                </a:rPr>
                <a:t>Please respond honestly</a:t>
              </a:r>
              <a:endParaRPr b="0" i="0" sz="1200" u="none" cap="none" strike="noStrike">
                <a:solidFill>
                  <a:schemeClr val="dk1"/>
                </a:solidFill>
                <a:latin typeface="Calibri"/>
                <a:ea typeface="Calibri"/>
                <a:cs typeface="Calibri"/>
                <a:sym typeface="Calibri"/>
              </a:endParaRPr>
            </a:p>
          </p:txBody>
        </p:sp>
        <p:pic>
          <p:nvPicPr>
            <p:cNvPr id="349" name="Google Shape;349;p14" title="QR Code for Which partner would you trust with your own money_.png"/>
            <p:cNvPicPr preferRelativeResize="0"/>
            <p:nvPr/>
          </p:nvPicPr>
          <p:blipFill rotWithShape="1">
            <a:blip r:embed="rId4">
              <a:alphaModFix/>
            </a:blip>
            <a:srcRect b="0" l="0" r="0" t="0"/>
            <a:stretch/>
          </p:blipFill>
          <p:spPr>
            <a:xfrm>
              <a:off x="9573988" y="1984463"/>
              <a:ext cx="1700351" cy="1700351"/>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h7352b20fd15e4432_1_0"/>
          <p:cNvSpPr/>
          <p:nvPr/>
        </p:nvSpPr>
        <p:spPr>
          <a:xfrm>
            <a:off x="883338" y="840500"/>
            <a:ext cx="10425000" cy="5073300"/>
          </a:xfrm>
          <a:prstGeom prst="roundRect">
            <a:avLst>
              <a:gd fmla="val 2143" name="adj"/>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h7352b20fd15e4432_1_0"/>
          <p:cNvSpPr/>
          <p:nvPr/>
        </p:nvSpPr>
        <p:spPr>
          <a:xfrm>
            <a:off x="4815738" y="1508690"/>
            <a:ext cx="25602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SCAN</a:t>
            </a:r>
            <a:endParaRPr b="0" i="0" sz="1200" u="none" cap="none" strike="noStrike">
              <a:solidFill>
                <a:schemeClr val="dk1"/>
              </a:solidFill>
              <a:latin typeface="Calibri"/>
              <a:ea typeface="Calibri"/>
              <a:cs typeface="Calibri"/>
              <a:sym typeface="Calibri"/>
            </a:endParaRPr>
          </a:p>
        </p:txBody>
      </p:sp>
      <p:sp>
        <p:nvSpPr>
          <p:cNvPr id="357" name="Google Shape;357;h7352b20fd15e4432_1_0"/>
          <p:cNvSpPr/>
          <p:nvPr/>
        </p:nvSpPr>
        <p:spPr>
          <a:xfrm>
            <a:off x="3968936" y="1302011"/>
            <a:ext cx="4254000" cy="4254000"/>
          </a:xfrm>
          <a:prstGeom prst="roundRect">
            <a:avLst>
              <a:gd fmla="val 2105" name="adj"/>
            </a:avLst>
          </a:prstGeom>
          <a:solidFill>
            <a:srgbClr val="F4F4F4"/>
          </a:solidFill>
          <a:ln>
            <a:noFill/>
          </a:ln>
        </p:spPr>
        <p:txBody>
          <a:bodyPr anchorCtr="0" anchor="ctr" bIns="223850" lIns="223850" spcFirstLastPara="1" rIns="223850" wrap="square" tIns="223850">
            <a:noAutofit/>
          </a:bodyPr>
          <a:lstStyle/>
          <a:p>
            <a:pPr indent="0" lvl="0" marL="0" rtl="0" algn="l">
              <a:spcBef>
                <a:spcPts val="0"/>
              </a:spcBef>
              <a:spcAft>
                <a:spcPts val="0"/>
              </a:spcAft>
              <a:buNone/>
            </a:pPr>
            <a:r>
              <a:t/>
            </a:r>
            <a:endParaRPr/>
          </a:p>
        </p:txBody>
      </p:sp>
      <p:sp>
        <p:nvSpPr>
          <p:cNvPr id="358" name="Google Shape;358;h7352b20fd15e4432_1_0"/>
          <p:cNvSpPr/>
          <p:nvPr/>
        </p:nvSpPr>
        <p:spPr>
          <a:xfrm>
            <a:off x="4907178" y="3977570"/>
            <a:ext cx="2377500" cy="109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5A5A"/>
              </a:buClr>
              <a:buSzPts val="1200"/>
              <a:buFont typeface="Lexend Deca"/>
              <a:buNone/>
            </a:pPr>
            <a:r>
              <a:rPr lang="en-US" sz="1200">
                <a:solidFill>
                  <a:srgbClr val="5A5A5A"/>
                </a:solidFill>
                <a:latin typeface="Lexend Deca"/>
                <a:ea typeface="Lexend Deca"/>
                <a:cs typeface="Lexend Deca"/>
                <a:sym typeface="Lexend Deca"/>
              </a:rPr>
              <a:t>Please respond honestly</a:t>
            </a:r>
            <a:endParaRPr b="0" i="0" sz="1200" u="none" cap="none" strike="noStrike">
              <a:solidFill>
                <a:schemeClr val="dk1"/>
              </a:solidFill>
              <a:latin typeface="Calibri"/>
              <a:ea typeface="Calibri"/>
              <a:cs typeface="Calibri"/>
              <a:sym typeface="Calibri"/>
            </a:endParaRPr>
          </a:p>
        </p:txBody>
      </p:sp>
      <p:pic>
        <p:nvPicPr>
          <p:cNvPr descr="/home/workdir/artifacts/sena_assets/wms.png" id="359" name="Google Shape;359;h7352b20fd15e4432_1_0"/>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360" name="Google Shape;360;h7352b20fd15e4432_1_0"/>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361" name="Google Shape;361;h7352b20fd15e4432_1_0"/>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h7352b20fd15e4432_1_0"/>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4</a:t>
            </a:r>
            <a:endParaRPr b="0" i="0" sz="1000" u="none" cap="none" strike="noStrike">
              <a:solidFill>
                <a:schemeClr val="dk1"/>
              </a:solidFill>
              <a:latin typeface="Calibri"/>
              <a:ea typeface="Calibri"/>
              <a:cs typeface="Calibri"/>
              <a:sym typeface="Calibri"/>
            </a:endParaRPr>
          </a:p>
        </p:txBody>
      </p:sp>
      <p:pic>
        <p:nvPicPr>
          <p:cNvPr id="363" name="Google Shape;363;h7352b20fd15e4432_1_0" title="QR Code for Which partner would you trust with your own money_.png"/>
          <p:cNvPicPr preferRelativeResize="0"/>
          <p:nvPr/>
        </p:nvPicPr>
        <p:blipFill rotWithShape="1">
          <a:blip r:embed="rId4">
            <a:alphaModFix/>
          </a:blip>
          <a:srcRect b="0" l="0" r="0" t="0"/>
          <a:stretch/>
        </p:blipFill>
        <p:spPr>
          <a:xfrm>
            <a:off x="4014253" y="1347316"/>
            <a:ext cx="4163462" cy="41634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15"/>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Quiz 1  ·  </a:t>
            </a:r>
            <a:r>
              <a:rPr lang="en-US" sz="1100">
                <a:solidFill>
                  <a:srgbClr val="5A5A5A"/>
                </a:solidFill>
                <a:latin typeface="Lexend Deca"/>
                <a:ea typeface="Lexend Deca"/>
                <a:cs typeface="Lexend Deca"/>
                <a:sym typeface="Lexend Deca"/>
              </a:rPr>
              <a:t>T</a:t>
            </a:r>
            <a:r>
              <a:rPr b="0" i="0" lang="en-US" sz="1100" u="none" cap="none" strike="noStrike">
                <a:solidFill>
                  <a:srgbClr val="5A5A5A"/>
                </a:solidFill>
                <a:latin typeface="Lexend Deca"/>
                <a:ea typeface="Lexend Deca"/>
                <a:cs typeface="Lexend Deca"/>
                <a:sym typeface="Lexend Deca"/>
              </a:rPr>
              <a:t>he point</a:t>
            </a:r>
            <a:endParaRPr b="0" i="0" sz="1100" u="none" cap="none" strike="noStrike">
              <a:solidFill>
                <a:schemeClr val="dk1"/>
              </a:solidFill>
              <a:latin typeface="Calibri"/>
              <a:ea typeface="Calibri"/>
              <a:cs typeface="Calibri"/>
              <a:sym typeface="Calibri"/>
            </a:endParaRPr>
          </a:p>
        </p:txBody>
      </p:sp>
      <p:sp>
        <p:nvSpPr>
          <p:cNvPr id="370" name="Google Shape;370;p15"/>
          <p:cNvSpPr/>
          <p:nvPr/>
        </p:nvSpPr>
        <p:spPr>
          <a:xfrm>
            <a:off x="457200" y="566928"/>
            <a:ext cx="109728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Consistency beats volume.</a:t>
            </a:r>
            <a:endParaRPr b="0" i="0" sz="2800" u="none" cap="none" strike="noStrike">
              <a:solidFill>
                <a:schemeClr val="dk1"/>
              </a:solidFill>
              <a:latin typeface="Calibri"/>
              <a:ea typeface="Calibri"/>
              <a:cs typeface="Calibri"/>
              <a:sym typeface="Calibri"/>
            </a:endParaRPr>
          </a:p>
        </p:txBody>
      </p:sp>
      <p:sp>
        <p:nvSpPr>
          <p:cNvPr id="371" name="Google Shape;371;p15"/>
          <p:cNvSpPr/>
          <p:nvPr/>
        </p:nvSpPr>
        <p:spPr>
          <a:xfrm>
            <a:off x="457200" y="1234440"/>
            <a:ext cx="5669280" cy="219456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5"/>
          <p:cNvSpPr/>
          <p:nvPr/>
        </p:nvSpPr>
        <p:spPr>
          <a:xfrm>
            <a:off x="731520" y="1554480"/>
            <a:ext cx="512064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Rhythm reads as a business</a:t>
            </a:r>
            <a:endParaRPr b="0" i="0" sz="1800" u="none" cap="none" strike="noStrike">
              <a:solidFill>
                <a:schemeClr val="dk1"/>
              </a:solidFill>
              <a:latin typeface="Calibri"/>
              <a:ea typeface="Calibri"/>
              <a:cs typeface="Calibri"/>
              <a:sym typeface="Calibri"/>
            </a:endParaRPr>
          </a:p>
        </p:txBody>
      </p:sp>
      <p:sp>
        <p:nvSpPr>
          <p:cNvPr id="373" name="Google Shape;373;p15"/>
          <p:cNvSpPr/>
          <p:nvPr/>
        </p:nvSpPr>
        <p:spPr>
          <a:xfrm>
            <a:off x="731520" y="2286000"/>
            <a:ext cx="51206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Volume without a schedule reads as desperation.</a:t>
            </a:r>
            <a:endParaRPr b="0" i="0" sz="1500" u="none" cap="none" strike="noStrike">
              <a:solidFill>
                <a:schemeClr val="dk1"/>
              </a:solidFill>
              <a:latin typeface="Calibri"/>
              <a:ea typeface="Calibri"/>
              <a:cs typeface="Calibri"/>
              <a:sym typeface="Calibri"/>
            </a:endParaRPr>
          </a:p>
        </p:txBody>
      </p:sp>
      <p:sp>
        <p:nvSpPr>
          <p:cNvPr id="374" name="Google Shape;374;p15"/>
          <p:cNvSpPr/>
          <p:nvPr/>
        </p:nvSpPr>
        <p:spPr>
          <a:xfrm>
            <a:off x="6309360" y="1234440"/>
            <a:ext cx="5669280" cy="219456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5"/>
          <p:cNvSpPr/>
          <p:nvPr/>
        </p:nvSpPr>
        <p:spPr>
          <a:xfrm>
            <a:off x="6583680" y="1554480"/>
            <a:ext cx="512064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Selective honesty is detected</a:t>
            </a:r>
            <a:endParaRPr b="0" i="0" sz="1800" u="none" cap="none" strike="noStrike">
              <a:solidFill>
                <a:schemeClr val="dk1"/>
              </a:solidFill>
              <a:latin typeface="Calibri"/>
              <a:ea typeface="Calibri"/>
              <a:cs typeface="Calibri"/>
              <a:sym typeface="Calibri"/>
            </a:endParaRPr>
          </a:p>
        </p:txBody>
      </p:sp>
      <p:sp>
        <p:nvSpPr>
          <p:cNvPr id="376" name="Google Shape;376;p15"/>
          <p:cNvSpPr/>
          <p:nvPr/>
        </p:nvSpPr>
        <p:spPr>
          <a:xfrm>
            <a:off x="6583680" y="2286000"/>
            <a:ext cx="51206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Posting only wins damages credibility. People notice the missing losses.</a:t>
            </a:r>
            <a:endParaRPr b="0" i="0" sz="1500" u="none" cap="none" strike="noStrike">
              <a:solidFill>
                <a:schemeClr val="dk1"/>
              </a:solidFill>
              <a:latin typeface="Calibri"/>
              <a:ea typeface="Calibri"/>
              <a:cs typeface="Calibri"/>
              <a:sym typeface="Calibri"/>
            </a:endParaRPr>
          </a:p>
        </p:txBody>
      </p:sp>
      <p:sp>
        <p:nvSpPr>
          <p:cNvPr id="377" name="Google Shape;377;p15"/>
          <p:cNvSpPr/>
          <p:nvPr/>
        </p:nvSpPr>
        <p:spPr>
          <a:xfrm>
            <a:off x="457200" y="3611880"/>
            <a:ext cx="5669280" cy="219456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5"/>
          <p:cNvSpPr/>
          <p:nvPr/>
        </p:nvSpPr>
        <p:spPr>
          <a:xfrm>
            <a:off x="731520" y="3931920"/>
            <a:ext cx="512064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Follower count is the weakest signal</a:t>
            </a:r>
            <a:endParaRPr b="0" i="0" sz="1800" u="none" cap="none" strike="noStrike">
              <a:solidFill>
                <a:schemeClr val="dk1"/>
              </a:solidFill>
              <a:latin typeface="Calibri"/>
              <a:ea typeface="Calibri"/>
              <a:cs typeface="Calibri"/>
              <a:sym typeface="Calibri"/>
            </a:endParaRPr>
          </a:p>
        </p:txBody>
      </p:sp>
      <p:sp>
        <p:nvSpPr>
          <p:cNvPr id="379" name="Google Shape;379;p15"/>
          <p:cNvSpPr/>
          <p:nvPr/>
        </p:nvSpPr>
        <p:spPr>
          <a:xfrm>
            <a:off x="731520" y="4663440"/>
            <a:ext cx="51206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It is the number people quote and the one they trust least with money.</a:t>
            </a:r>
            <a:endParaRPr b="0" i="0" sz="1500" u="none" cap="none" strike="noStrike">
              <a:solidFill>
                <a:schemeClr val="dk1"/>
              </a:solidFill>
              <a:latin typeface="Calibri"/>
              <a:ea typeface="Calibri"/>
              <a:cs typeface="Calibri"/>
              <a:sym typeface="Calibri"/>
            </a:endParaRPr>
          </a:p>
        </p:txBody>
      </p:sp>
      <p:sp>
        <p:nvSpPr>
          <p:cNvPr id="380" name="Google Shape;380;p15"/>
          <p:cNvSpPr/>
          <p:nvPr/>
        </p:nvSpPr>
        <p:spPr>
          <a:xfrm>
            <a:off x="6309360" y="3611880"/>
            <a:ext cx="5669280" cy="219456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p:nvPr/>
        </p:nvSpPr>
        <p:spPr>
          <a:xfrm>
            <a:off x="6583680" y="3931920"/>
            <a:ext cx="512064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The algorithm agrees</a:t>
            </a:r>
            <a:endParaRPr b="0" i="0" sz="1800" u="none" cap="none" strike="noStrike">
              <a:solidFill>
                <a:schemeClr val="dk1"/>
              </a:solidFill>
              <a:latin typeface="Calibri"/>
              <a:ea typeface="Calibri"/>
              <a:cs typeface="Calibri"/>
              <a:sym typeface="Calibri"/>
            </a:endParaRPr>
          </a:p>
        </p:txBody>
      </p:sp>
      <p:sp>
        <p:nvSpPr>
          <p:cNvPr id="382" name="Google Shape;382;p15"/>
          <p:cNvSpPr/>
          <p:nvPr/>
        </p:nvSpPr>
        <p:spPr>
          <a:xfrm>
            <a:off x="6583680" y="4663440"/>
            <a:ext cx="51206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Platforms distribute accounts that show up. Not accounts that spike and vanish.</a:t>
            </a:r>
            <a:endParaRPr b="0" i="0" sz="1500" u="none" cap="none" strike="noStrike">
              <a:solidFill>
                <a:schemeClr val="dk1"/>
              </a:solidFill>
              <a:latin typeface="Calibri"/>
              <a:ea typeface="Calibri"/>
              <a:cs typeface="Calibri"/>
              <a:sym typeface="Calibri"/>
            </a:endParaRPr>
          </a:p>
        </p:txBody>
      </p:sp>
      <p:pic>
        <p:nvPicPr>
          <p:cNvPr descr="/home/workdir/artifacts/sena_assets/wms.png" id="383" name="Google Shape;383;p15"/>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384" name="Google Shape;384;p15"/>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385" name="Google Shape;385;p15"/>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5"/>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14</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16"/>
          <p:cNvSpPr/>
          <p:nvPr/>
        </p:nvSpPr>
        <p:spPr>
          <a:xfrm>
            <a:off x="0" y="0"/>
            <a:ext cx="12191695"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6"/>
          <p:cNvSpPr/>
          <p:nvPr/>
        </p:nvSpPr>
        <p:spPr>
          <a:xfrm>
            <a:off x="640080" y="2331720"/>
            <a:ext cx="1097280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One idea.</a:t>
            </a:r>
            <a:endParaRPr b="0" i="0" sz="4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Used everywhere.</a:t>
            </a:r>
            <a:endParaRPr b="0" i="0" sz="4000" u="none" cap="none" strike="noStrike">
              <a:solidFill>
                <a:schemeClr val="dk1"/>
              </a:solidFill>
              <a:latin typeface="Calibri"/>
              <a:ea typeface="Calibri"/>
              <a:cs typeface="Calibri"/>
              <a:sym typeface="Calibri"/>
            </a:endParaRPr>
          </a:p>
        </p:txBody>
      </p:sp>
      <p:sp>
        <p:nvSpPr>
          <p:cNvPr id="394" name="Google Shape;394;p16"/>
          <p:cNvSpPr/>
          <p:nvPr/>
        </p:nvSpPr>
        <p:spPr>
          <a:xfrm>
            <a:off x="640080" y="3383280"/>
            <a:ext cx="10058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The problem is rarely ideas. It is producing them from a blank page.</a:t>
            </a:r>
            <a:endParaRPr b="0" i="0" sz="1800" u="none" cap="none" strike="noStrike">
              <a:solidFill>
                <a:schemeClr val="dk1"/>
              </a:solidFill>
              <a:latin typeface="Calibri"/>
              <a:ea typeface="Calibri"/>
              <a:cs typeface="Calibri"/>
              <a:sym typeface="Calibri"/>
            </a:endParaRPr>
          </a:p>
        </p:txBody>
      </p:sp>
      <p:pic>
        <p:nvPicPr>
          <p:cNvPr descr="/home/workdir/artifacts/sena_assets/wms.png" id="395" name="Google Shape;395;p16"/>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396" name="Google Shape;396;p16"/>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397" name="Google Shape;397;p16"/>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6"/>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15</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17"/>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Content engine</a:t>
            </a:r>
            <a:endParaRPr b="0" i="0" sz="1100" u="none" cap="none" strike="noStrike">
              <a:solidFill>
                <a:schemeClr val="dk1"/>
              </a:solidFill>
              <a:latin typeface="Calibri"/>
              <a:ea typeface="Calibri"/>
              <a:cs typeface="Calibri"/>
              <a:sym typeface="Calibri"/>
            </a:endParaRPr>
          </a:p>
        </p:txBody>
      </p:sp>
      <p:sp>
        <p:nvSpPr>
          <p:cNvPr id="405" name="Google Shape;405;p17"/>
          <p:cNvSpPr/>
          <p:nvPr/>
        </p:nvSpPr>
        <p:spPr>
          <a:xfrm>
            <a:off x="457200" y="530352"/>
            <a:ext cx="109728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One insight, four channels</a:t>
            </a:r>
            <a:endParaRPr b="0" i="0" sz="2600" u="none" cap="none" strike="noStrike">
              <a:solidFill>
                <a:schemeClr val="dk1"/>
              </a:solidFill>
              <a:latin typeface="Calibri"/>
              <a:ea typeface="Calibri"/>
              <a:cs typeface="Calibri"/>
              <a:sym typeface="Calibri"/>
            </a:endParaRPr>
          </a:p>
        </p:txBody>
      </p:sp>
      <p:sp>
        <p:nvSpPr>
          <p:cNvPr id="406" name="Google Shape;406;p17"/>
          <p:cNvSpPr/>
          <p:nvPr/>
        </p:nvSpPr>
        <p:spPr>
          <a:xfrm>
            <a:off x="457200" y="1097280"/>
            <a:ext cx="3675888" cy="4937760"/>
          </a:xfrm>
          <a:prstGeom prst="roundRect">
            <a:avLst>
              <a:gd fmla="val 1990" name="adj"/>
            </a:avLst>
          </a:prstGeom>
          <a:solidFill>
            <a:srgbClr val="3A3A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7"/>
          <p:cNvSpPr/>
          <p:nvPr/>
        </p:nvSpPr>
        <p:spPr>
          <a:xfrm>
            <a:off x="713232" y="1371600"/>
            <a:ext cx="31546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Lexend Deca"/>
              <a:buNone/>
            </a:pPr>
            <a:r>
              <a:rPr b="0" i="0" lang="en-US" sz="2200" u="none" cap="none" strike="noStrike">
                <a:solidFill>
                  <a:srgbClr val="FFFFFF"/>
                </a:solidFill>
                <a:latin typeface="Lexend Deca"/>
                <a:ea typeface="Lexend Deca"/>
                <a:cs typeface="Lexend Deca"/>
                <a:sym typeface="Lexend Deca"/>
              </a:rPr>
              <a:t>Insight</a:t>
            </a:r>
            <a:endParaRPr b="0" i="0" sz="2200" u="none" cap="none" strike="noStrike">
              <a:solidFill>
                <a:schemeClr val="dk1"/>
              </a:solidFill>
              <a:latin typeface="Calibri"/>
              <a:ea typeface="Calibri"/>
              <a:cs typeface="Calibri"/>
              <a:sym typeface="Calibri"/>
            </a:endParaRPr>
          </a:p>
        </p:txBody>
      </p:sp>
      <p:sp>
        <p:nvSpPr>
          <p:cNvPr id="408" name="Google Shape;408;p17"/>
          <p:cNvSpPr/>
          <p:nvPr/>
        </p:nvSpPr>
        <p:spPr>
          <a:xfrm>
            <a:off x="713232" y="2468880"/>
            <a:ext cx="3154680" cy="3200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600"/>
              <a:buFont typeface="Lexend Deca"/>
              <a:buNone/>
            </a:pPr>
            <a:r>
              <a:rPr b="0" i="0" lang="en-US" sz="1600" u="none" cap="none" strike="noStrike">
                <a:solidFill>
                  <a:srgbClr val="FFFFFF"/>
                </a:solidFill>
                <a:latin typeface="Lexend Deca"/>
                <a:ea typeface="Lexend Deca"/>
                <a:cs typeface="Lexend Deca"/>
                <a:sym typeface="Lexend Deca"/>
              </a:rPr>
              <a:t>Discipline produces better long-term results than accuracy.</a:t>
            </a:r>
            <a:endParaRPr b="0" i="0" sz="1600" u="none" cap="none" strike="noStrike">
              <a:solidFill>
                <a:schemeClr val="dk1"/>
              </a:solidFill>
              <a:latin typeface="Calibri"/>
              <a:ea typeface="Calibri"/>
              <a:cs typeface="Calibri"/>
              <a:sym typeface="Calibri"/>
            </a:endParaRPr>
          </a:p>
        </p:txBody>
      </p:sp>
      <p:sp>
        <p:nvSpPr>
          <p:cNvPr id="409" name="Google Shape;409;p17"/>
          <p:cNvSpPr/>
          <p:nvPr/>
        </p:nvSpPr>
        <p:spPr>
          <a:xfrm>
            <a:off x="4297680" y="1097280"/>
            <a:ext cx="3675888" cy="4937760"/>
          </a:xfrm>
          <a:prstGeom prst="roundRect">
            <a:avLst>
              <a:gd fmla="val 1990" name="adj"/>
            </a:avLst>
          </a:prstGeom>
          <a:solidFill>
            <a:srgbClr val="6B86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7"/>
          <p:cNvSpPr/>
          <p:nvPr/>
        </p:nvSpPr>
        <p:spPr>
          <a:xfrm>
            <a:off x="4553712" y="1371600"/>
            <a:ext cx="31546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Lexend Deca"/>
              <a:buNone/>
            </a:pPr>
            <a:r>
              <a:rPr b="0" i="0" lang="en-US" sz="2200" u="none" cap="none" strike="noStrike">
                <a:solidFill>
                  <a:srgbClr val="FFFFFF"/>
                </a:solidFill>
                <a:latin typeface="Lexend Deca"/>
                <a:ea typeface="Lexend Deca"/>
                <a:cs typeface="Lexend Deca"/>
                <a:sym typeface="Lexend Deca"/>
              </a:rPr>
              <a:t>X + Video</a:t>
            </a:r>
            <a:endParaRPr b="0" i="0" sz="2200" u="none" cap="none" strike="noStrike">
              <a:solidFill>
                <a:schemeClr val="dk1"/>
              </a:solidFill>
              <a:latin typeface="Calibri"/>
              <a:ea typeface="Calibri"/>
              <a:cs typeface="Calibri"/>
              <a:sym typeface="Calibri"/>
            </a:endParaRPr>
          </a:p>
        </p:txBody>
      </p:sp>
      <p:sp>
        <p:nvSpPr>
          <p:cNvPr id="411" name="Google Shape;411;p17"/>
          <p:cNvSpPr/>
          <p:nvPr/>
        </p:nvSpPr>
        <p:spPr>
          <a:xfrm>
            <a:off x="4553712" y="2468880"/>
            <a:ext cx="3154680" cy="3200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600"/>
              <a:buFont typeface="Lexend Deca"/>
              <a:buNone/>
            </a:pPr>
            <a:r>
              <a:rPr b="0" i="0" lang="en-US" sz="1600" u="none" cap="none" strike="noStrike">
                <a:solidFill>
                  <a:srgbClr val="FFFFFF"/>
                </a:solidFill>
                <a:latin typeface="Lexend Deca"/>
                <a:ea typeface="Lexend Deca"/>
                <a:cs typeface="Lexend Deca"/>
                <a:sym typeface="Lexend Deca"/>
              </a:rPr>
              <a:t>A thread on why being right half the time can still pay. A 45-second script that opens on risk, not analysis.</a:t>
            </a:r>
            <a:endParaRPr b="0" i="0" sz="1600" u="none" cap="none" strike="noStrike">
              <a:solidFill>
                <a:schemeClr val="dk1"/>
              </a:solidFill>
              <a:latin typeface="Calibri"/>
              <a:ea typeface="Calibri"/>
              <a:cs typeface="Calibri"/>
              <a:sym typeface="Calibri"/>
            </a:endParaRPr>
          </a:p>
        </p:txBody>
      </p:sp>
      <p:sp>
        <p:nvSpPr>
          <p:cNvPr id="412" name="Google Shape;412;p17"/>
          <p:cNvSpPr/>
          <p:nvPr/>
        </p:nvSpPr>
        <p:spPr>
          <a:xfrm>
            <a:off x="8138160" y="1097280"/>
            <a:ext cx="3675888" cy="4937760"/>
          </a:xfrm>
          <a:prstGeom prst="roundRect">
            <a:avLst>
              <a:gd fmla="val 1990" name="adj"/>
            </a:avLst>
          </a:prstGeom>
          <a:solidFill>
            <a:srgbClr val="D9A7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7"/>
          <p:cNvSpPr/>
          <p:nvPr/>
        </p:nvSpPr>
        <p:spPr>
          <a:xfrm>
            <a:off x="8394192" y="1371600"/>
            <a:ext cx="31546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Telegram + WhatsApp</a:t>
            </a:r>
            <a:endParaRPr b="0" i="0" sz="2200" u="none" cap="none" strike="noStrike">
              <a:solidFill>
                <a:schemeClr val="dk1"/>
              </a:solidFill>
              <a:latin typeface="Calibri"/>
              <a:ea typeface="Calibri"/>
              <a:cs typeface="Calibri"/>
              <a:sym typeface="Calibri"/>
            </a:endParaRPr>
          </a:p>
        </p:txBody>
      </p:sp>
      <p:sp>
        <p:nvSpPr>
          <p:cNvPr id="414" name="Google Shape;414;p17"/>
          <p:cNvSpPr/>
          <p:nvPr/>
        </p:nvSpPr>
        <p:spPr>
          <a:xfrm>
            <a:off x="8394192" y="2468880"/>
            <a:ext cx="3154680" cy="3200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A short lesson with one action for the week. A personal check-in with one practical tip. Not an essay.</a:t>
            </a:r>
            <a:endParaRPr b="0" i="0" sz="1600" u="none" cap="none" strike="noStrike">
              <a:solidFill>
                <a:schemeClr val="dk1"/>
              </a:solidFill>
              <a:latin typeface="Calibri"/>
              <a:ea typeface="Calibri"/>
              <a:cs typeface="Calibri"/>
              <a:sym typeface="Calibri"/>
            </a:endParaRPr>
          </a:p>
        </p:txBody>
      </p:sp>
      <p:pic>
        <p:nvPicPr>
          <p:cNvPr descr="/home/workdir/artifacts/sena_assets/wms.png" id="415" name="Google Shape;415;p17"/>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416" name="Google Shape;416;p17"/>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417" name="Google Shape;417;p17"/>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7"/>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16</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18"/>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Live build</a:t>
            </a:r>
            <a:endParaRPr b="0" i="0" sz="1100" u="none" cap="none" strike="noStrike">
              <a:solidFill>
                <a:schemeClr val="dk1"/>
              </a:solidFill>
              <a:latin typeface="Calibri"/>
              <a:ea typeface="Calibri"/>
              <a:cs typeface="Calibri"/>
              <a:sym typeface="Calibri"/>
            </a:endParaRPr>
          </a:p>
        </p:txBody>
      </p:sp>
      <p:sp>
        <p:nvSpPr>
          <p:cNvPr id="425" name="Google Shape;425;p18"/>
          <p:cNvSpPr/>
          <p:nvPr/>
        </p:nvSpPr>
        <p:spPr>
          <a:xfrm>
            <a:off x="457200" y="530352"/>
            <a:ext cx="109728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Content multiplication prompt</a:t>
            </a:r>
            <a:endParaRPr b="0" i="0" sz="2400" u="none" cap="none" strike="noStrike">
              <a:solidFill>
                <a:schemeClr val="dk1"/>
              </a:solidFill>
              <a:latin typeface="Calibri"/>
              <a:ea typeface="Calibri"/>
              <a:cs typeface="Calibri"/>
              <a:sym typeface="Calibri"/>
            </a:endParaRPr>
          </a:p>
        </p:txBody>
      </p:sp>
      <p:sp>
        <p:nvSpPr>
          <p:cNvPr id="426" name="Google Shape;426;p18"/>
          <p:cNvSpPr/>
          <p:nvPr/>
        </p:nvSpPr>
        <p:spPr>
          <a:xfrm>
            <a:off x="457200" y="1051560"/>
            <a:ext cx="11247120" cy="5029200"/>
          </a:xfrm>
          <a:prstGeom prst="roundRect">
            <a:avLst>
              <a:gd fmla="val 1455" name="adj"/>
            </a:avLst>
          </a:prstGeom>
          <a:solidFill>
            <a:srgbClr val="2B2B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8"/>
          <p:cNvSpPr/>
          <p:nvPr/>
        </p:nvSpPr>
        <p:spPr>
          <a:xfrm>
            <a:off x="731520" y="1234440"/>
            <a:ext cx="10698480" cy="4709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DED"/>
              </a:buClr>
              <a:buSzPts val="1500"/>
              <a:buFont typeface="Lexend Deca"/>
              <a:buNone/>
            </a:pPr>
            <a:r>
              <a:rPr b="0" i="0" lang="en-US" sz="1500" u="none" cap="none" strike="noStrike">
                <a:solidFill>
                  <a:srgbClr val="EDEDED"/>
                </a:solidFill>
                <a:latin typeface="Lexend Deca"/>
                <a:ea typeface="Lexend Deca"/>
                <a:cs typeface="Lexend Deca"/>
                <a:sym typeface="Lexend Deca"/>
              </a:rPr>
              <a:t>Use my brand profile below as context.</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500"/>
              <a:buFont typeface="Lexend Deca"/>
              <a:buNone/>
            </a:pPr>
            <a:r>
              <a:rPr b="0" i="0" lang="en-US" sz="1500" u="none" cap="none" strike="noStrike">
                <a:solidFill>
                  <a:srgbClr val="EDEDED"/>
                </a:solidFill>
                <a:latin typeface="Lexend Deca"/>
                <a:ea typeface="Lexend Deca"/>
                <a:cs typeface="Lexend Deca"/>
                <a:sym typeface="Lexend Deca"/>
              </a:rPr>
              <a:t>[PASTE YOUR POSITIONING AND BRAND PROFILE]</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500"/>
              <a:buFont typeface="Calibri"/>
              <a:buNone/>
            </a:pPr>
            <a:r>
              <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500"/>
              <a:buFont typeface="Lexend Deca"/>
              <a:buNone/>
            </a:pPr>
            <a:r>
              <a:rPr b="0" i="0" lang="en-US" sz="1500" u="none" cap="none" strike="noStrike">
                <a:solidFill>
                  <a:srgbClr val="EDEDED"/>
                </a:solidFill>
                <a:latin typeface="Lexend Deca"/>
                <a:ea typeface="Lexend Deca"/>
                <a:cs typeface="Lexend Deca"/>
                <a:sym typeface="Lexend Deca"/>
              </a:rPr>
              <a:t>Take this insight and turn it into a week of content for a Ghanaian audience.</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500"/>
              <a:buFont typeface="Lexend Deca"/>
              <a:buNone/>
            </a:pPr>
            <a:r>
              <a:rPr b="0" i="0" lang="en-US" sz="1500" u="none" cap="none" strike="noStrike">
                <a:solidFill>
                  <a:srgbClr val="EDEDED"/>
                </a:solidFill>
                <a:latin typeface="Lexend Deca"/>
                <a:ea typeface="Lexend Deca"/>
                <a:cs typeface="Lexend Deca"/>
                <a:sym typeface="Lexend Deca"/>
              </a:rPr>
              <a:t>Insight: [PASTE YOUR INSIGHT]</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500"/>
              <a:buFont typeface="Calibri"/>
              <a:buNone/>
            </a:pPr>
            <a:r>
              <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500"/>
              <a:buFont typeface="Lexend Deca"/>
              <a:buNone/>
            </a:pPr>
            <a:r>
              <a:rPr b="0" i="0" lang="en-US" sz="1500" u="none" cap="none" strike="noStrike">
                <a:solidFill>
                  <a:srgbClr val="EDEDED"/>
                </a:solidFill>
                <a:latin typeface="Lexend Deca"/>
                <a:ea typeface="Lexend Deca"/>
                <a:cs typeface="Lexend Deca"/>
                <a:sym typeface="Lexend Deca"/>
              </a:rPr>
              <a:t>Produce:</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500"/>
              <a:buFont typeface="Lexend Deca"/>
              <a:buNone/>
            </a:pPr>
            <a:r>
              <a:rPr b="0" i="0" lang="en-US" sz="1500" u="none" cap="none" strike="noStrike">
                <a:solidFill>
                  <a:srgbClr val="EDEDED"/>
                </a:solidFill>
                <a:latin typeface="Lexend Deca"/>
                <a:ea typeface="Lexend Deca"/>
                <a:cs typeface="Lexend Deca"/>
                <a:sym typeface="Lexend Deca"/>
              </a:rPr>
              <a:t>1. One X thread of five posts</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500"/>
              <a:buFont typeface="Lexend Deca"/>
              <a:buNone/>
            </a:pPr>
            <a:r>
              <a:rPr b="0" i="0" lang="en-US" sz="1500" u="none" cap="none" strike="noStrike">
                <a:solidFill>
                  <a:srgbClr val="EDEDED"/>
                </a:solidFill>
                <a:latin typeface="Lexend Deca"/>
                <a:ea typeface="Lexend Deca"/>
                <a:cs typeface="Lexend Deca"/>
                <a:sym typeface="Lexend Deca"/>
              </a:rPr>
              <a:t>2. One 45-second video script with a strong opening line</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500"/>
              <a:buFont typeface="Lexend Deca"/>
              <a:buNone/>
            </a:pPr>
            <a:r>
              <a:rPr b="0" i="0" lang="en-US" sz="1500" u="none" cap="none" strike="noStrike">
                <a:solidFill>
                  <a:srgbClr val="EDEDED"/>
                </a:solidFill>
                <a:latin typeface="Lexend Deca"/>
                <a:ea typeface="Lexend Deca"/>
                <a:cs typeface="Lexend Deca"/>
                <a:sym typeface="Lexend Deca"/>
              </a:rPr>
              <a:t>3. One Telegram post</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500"/>
              <a:buFont typeface="Lexend Deca"/>
              <a:buNone/>
            </a:pPr>
            <a:r>
              <a:rPr b="0" i="0" lang="en-US" sz="1500" u="none" cap="none" strike="noStrike">
                <a:solidFill>
                  <a:srgbClr val="EDEDED"/>
                </a:solidFill>
                <a:latin typeface="Lexend Deca"/>
                <a:ea typeface="Lexend Deca"/>
                <a:cs typeface="Lexend Deca"/>
                <a:sym typeface="Lexend Deca"/>
              </a:rPr>
              <a:t>4. One WhatsApp broadcast message</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500"/>
              <a:buFont typeface="Calibri"/>
              <a:buNone/>
            </a:pPr>
            <a:r>
              <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500"/>
              <a:buFont typeface="Lexend Deca"/>
              <a:buNone/>
            </a:pPr>
            <a:r>
              <a:rPr b="0" i="0" lang="en-US" sz="1500" u="none" cap="none" strike="noStrike">
                <a:solidFill>
                  <a:srgbClr val="EDEDED"/>
                </a:solidFill>
                <a:latin typeface="Lexend Deca"/>
                <a:ea typeface="Lexend Deca"/>
                <a:cs typeface="Lexend Deca"/>
                <a:sym typeface="Lexend Deca"/>
              </a:rPr>
              <a:t>Keep the tone consistent with my brand profile. End each with a clear next step. No guaranteed-return language.</a:t>
            </a:r>
            <a:endParaRPr b="0" i="0" sz="1500" u="none" cap="none" strike="noStrike">
              <a:solidFill>
                <a:schemeClr val="dk1"/>
              </a:solidFill>
              <a:latin typeface="Calibri"/>
              <a:ea typeface="Calibri"/>
              <a:cs typeface="Calibri"/>
              <a:sym typeface="Calibri"/>
            </a:endParaRPr>
          </a:p>
        </p:txBody>
      </p:sp>
      <p:pic>
        <p:nvPicPr>
          <p:cNvPr descr="/home/workdir/artifacts/sena_assets/wms.png" id="428" name="Google Shape;428;p18"/>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429" name="Google Shape;429;p18"/>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430" name="Google Shape;430;p18"/>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8"/>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17</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19"/>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Social growth</a:t>
            </a:r>
            <a:endParaRPr b="0" i="0" sz="1100" u="none" cap="none" strike="noStrike">
              <a:solidFill>
                <a:schemeClr val="dk1"/>
              </a:solidFill>
              <a:latin typeface="Calibri"/>
              <a:ea typeface="Calibri"/>
              <a:cs typeface="Calibri"/>
              <a:sym typeface="Calibri"/>
            </a:endParaRPr>
          </a:p>
        </p:txBody>
      </p:sp>
      <p:sp>
        <p:nvSpPr>
          <p:cNvPr id="438" name="Google Shape;438;p19"/>
          <p:cNvSpPr/>
          <p:nvPr/>
        </p:nvSpPr>
        <p:spPr>
          <a:xfrm>
            <a:off x="457200" y="530352"/>
            <a:ext cx="10972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What platforms actually reward</a:t>
            </a:r>
            <a:endParaRPr b="0" i="0" sz="2600" u="none" cap="none" strike="noStrike">
              <a:solidFill>
                <a:schemeClr val="dk1"/>
              </a:solidFill>
              <a:latin typeface="Calibri"/>
              <a:ea typeface="Calibri"/>
              <a:cs typeface="Calibri"/>
              <a:sym typeface="Calibri"/>
            </a:endParaRPr>
          </a:p>
        </p:txBody>
      </p:sp>
      <p:sp>
        <p:nvSpPr>
          <p:cNvPr id="439" name="Google Shape;439;p19"/>
          <p:cNvSpPr/>
          <p:nvPr/>
        </p:nvSpPr>
        <p:spPr>
          <a:xfrm>
            <a:off x="457200" y="114300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9"/>
          <p:cNvSpPr/>
          <p:nvPr/>
        </p:nvSpPr>
        <p:spPr>
          <a:xfrm>
            <a:off x="685800" y="1417320"/>
            <a:ext cx="32004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Consistency</a:t>
            </a:r>
            <a:endParaRPr b="0" i="0" sz="1800" u="none" cap="none" strike="noStrike">
              <a:solidFill>
                <a:schemeClr val="dk1"/>
              </a:solidFill>
              <a:latin typeface="Calibri"/>
              <a:ea typeface="Calibri"/>
              <a:cs typeface="Calibri"/>
              <a:sym typeface="Calibri"/>
            </a:endParaRPr>
          </a:p>
        </p:txBody>
      </p:sp>
      <p:sp>
        <p:nvSpPr>
          <p:cNvPr id="441" name="Google Shape;441;p19"/>
          <p:cNvSpPr/>
          <p:nvPr/>
        </p:nvSpPr>
        <p:spPr>
          <a:xfrm>
            <a:off x="685800" y="2057400"/>
            <a:ext cx="320040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Regular publishing signals an account worth distributing.</a:t>
            </a:r>
            <a:endParaRPr b="0" i="0" sz="1400" u="none" cap="none" strike="noStrike">
              <a:solidFill>
                <a:schemeClr val="dk1"/>
              </a:solidFill>
              <a:latin typeface="Calibri"/>
              <a:ea typeface="Calibri"/>
              <a:cs typeface="Calibri"/>
              <a:sym typeface="Calibri"/>
            </a:endParaRPr>
          </a:p>
        </p:txBody>
      </p:sp>
      <p:sp>
        <p:nvSpPr>
          <p:cNvPr id="442" name="Google Shape;442;p19"/>
          <p:cNvSpPr/>
          <p:nvPr/>
        </p:nvSpPr>
        <p:spPr>
          <a:xfrm>
            <a:off x="4297680" y="114300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9"/>
          <p:cNvSpPr/>
          <p:nvPr/>
        </p:nvSpPr>
        <p:spPr>
          <a:xfrm>
            <a:off x="4526280" y="1417320"/>
            <a:ext cx="32004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Topic focus</a:t>
            </a:r>
            <a:endParaRPr b="0" i="0" sz="1800" u="none" cap="none" strike="noStrike">
              <a:solidFill>
                <a:schemeClr val="dk1"/>
              </a:solidFill>
              <a:latin typeface="Calibri"/>
              <a:ea typeface="Calibri"/>
              <a:cs typeface="Calibri"/>
              <a:sym typeface="Calibri"/>
            </a:endParaRPr>
          </a:p>
        </p:txBody>
      </p:sp>
      <p:sp>
        <p:nvSpPr>
          <p:cNvPr id="444" name="Google Shape;444;p19"/>
          <p:cNvSpPr/>
          <p:nvPr/>
        </p:nvSpPr>
        <p:spPr>
          <a:xfrm>
            <a:off x="4526280" y="2057400"/>
            <a:ext cx="320040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They must understand what you are about before they can recommend you.</a:t>
            </a:r>
            <a:endParaRPr b="0" i="0" sz="1400" u="none" cap="none" strike="noStrike">
              <a:solidFill>
                <a:schemeClr val="dk1"/>
              </a:solidFill>
              <a:latin typeface="Calibri"/>
              <a:ea typeface="Calibri"/>
              <a:cs typeface="Calibri"/>
              <a:sym typeface="Calibri"/>
            </a:endParaRPr>
          </a:p>
        </p:txBody>
      </p:sp>
      <p:sp>
        <p:nvSpPr>
          <p:cNvPr id="445" name="Google Shape;445;p19"/>
          <p:cNvSpPr/>
          <p:nvPr/>
        </p:nvSpPr>
        <p:spPr>
          <a:xfrm>
            <a:off x="8138160" y="114300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9"/>
          <p:cNvSpPr/>
          <p:nvPr/>
        </p:nvSpPr>
        <p:spPr>
          <a:xfrm>
            <a:off x="8366760" y="1417320"/>
            <a:ext cx="32004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Early engagement</a:t>
            </a:r>
            <a:endParaRPr b="0" i="0" sz="1800" u="none" cap="none" strike="noStrike">
              <a:solidFill>
                <a:schemeClr val="dk1"/>
              </a:solidFill>
              <a:latin typeface="Calibri"/>
              <a:ea typeface="Calibri"/>
              <a:cs typeface="Calibri"/>
              <a:sym typeface="Calibri"/>
            </a:endParaRPr>
          </a:p>
        </p:txBody>
      </p:sp>
      <p:sp>
        <p:nvSpPr>
          <p:cNvPr id="447" name="Google Shape;447;p19"/>
          <p:cNvSpPr/>
          <p:nvPr/>
        </p:nvSpPr>
        <p:spPr>
          <a:xfrm>
            <a:off x="8366760" y="2057400"/>
            <a:ext cx="320040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The first hour decides how far a post travels.</a:t>
            </a:r>
            <a:endParaRPr b="0" i="0" sz="1400" u="none" cap="none" strike="noStrike">
              <a:solidFill>
                <a:schemeClr val="dk1"/>
              </a:solidFill>
              <a:latin typeface="Calibri"/>
              <a:ea typeface="Calibri"/>
              <a:cs typeface="Calibri"/>
              <a:sym typeface="Calibri"/>
            </a:endParaRPr>
          </a:p>
        </p:txBody>
      </p:sp>
      <p:sp>
        <p:nvSpPr>
          <p:cNvPr id="448" name="Google Shape;448;p19"/>
          <p:cNvSpPr/>
          <p:nvPr/>
        </p:nvSpPr>
        <p:spPr>
          <a:xfrm>
            <a:off x="457200" y="361188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9"/>
          <p:cNvSpPr/>
          <p:nvPr/>
        </p:nvSpPr>
        <p:spPr>
          <a:xfrm>
            <a:off x="685800" y="3886200"/>
            <a:ext cx="32004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Retention</a:t>
            </a:r>
            <a:endParaRPr b="0" i="0" sz="1800" u="none" cap="none" strike="noStrike">
              <a:solidFill>
                <a:schemeClr val="dk1"/>
              </a:solidFill>
              <a:latin typeface="Calibri"/>
              <a:ea typeface="Calibri"/>
              <a:cs typeface="Calibri"/>
              <a:sym typeface="Calibri"/>
            </a:endParaRPr>
          </a:p>
        </p:txBody>
      </p:sp>
      <p:sp>
        <p:nvSpPr>
          <p:cNvPr id="450" name="Google Shape;450;p19"/>
          <p:cNvSpPr/>
          <p:nvPr/>
        </p:nvSpPr>
        <p:spPr>
          <a:xfrm>
            <a:off x="685800" y="4526280"/>
            <a:ext cx="320040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How long people stay matters more than how many see it.</a:t>
            </a:r>
            <a:endParaRPr b="0" i="0" sz="1400" u="none" cap="none" strike="noStrike">
              <a:solidFill>
                <a:schemeClr val="dk1"/>
              </a:solidFill>
              <a:latin typeface="Calibri"/>
              <a:ea typeface="Calibri"/>
              <a:cs typeface="Calibri"/>
              <a:sym typeface="Calibri"/>
            </a:endParaRPr>
          </a:p>
        </p:txBody>
      </p:sp>
      <p:sp>
        <p:nvSpPr>
          <p:cNvPr id="451" name="Google Shape;451;p19"/>
          <p:cNvSpPr/>
          <p:nvPr/>
        </p:nvSpPr>
        <p:spPr>
          <a:xfrm>
            <a:off x="4297680" y="361188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9"/>
          <p:cNvSpPr/>
          <p:nvPr/>
        </p:nvSpPr>
        <p:spPr>
          <a:xfrm>
            <a:off x="4526280" y="3886200"/>
            <a:ext cx="32004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Native formats</a:t>
            </a:r>
            <a:endParaRPr b="0" i="0" sz="1800" u="none" cap="none" strike="noStrike">
              <a:solidFill>
                <a:schemeClr val="dk1"/>
              </a:solidFill>
              <a:latin typeface="Calibri"/>
              <a:ea typeface="Calibri"/>
              <a:cs typeface="Calibri"/>
              <a:sym typeface="Calibri"/>
            </a:endParaRPr>
          </a:p>
        </p:txBody>
      </p:sp>
      <p:sp>
        <p:nvSpPr>
          <p:cNvPr id="453" name="Google Shape;453;p19"/>
          <p:cNvSpPr/>
          <p:nvPr/>
        </p:nvSpPr>
        <p:spPr>
          <a:xfrm>
            <a:off x="4526280" y="4526280"/>
            <a:ext cx="320040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Built for the platform beats copied across platforms.</a:t>
            </a:r>
            <a:endParaRPr b="0" i="0" sz="1400" u="none" cap="none" strike="noStrike">
              <a:solidFill>
                <a:schemeClr val="dk1"/>
              </a:solidFill>
              <a:latin typeface="Calibri"/>
              <a:ea typeface="Calibri"/>
              <a:cs typeface="Calibri"/>
              <a:sym typeface="Calibri"/>
            </a:endParaRPr>
          </a:p>
        </p:txBody>
      </p:sp>
      <p:sp>
        <p:nvSpPr>
          <p:cNvPr id="454" name="Google Shape;454;p19"/>
          <p:cNvSpPr/>
          <p:nvPr/>
        </p:nvSpPr>
        <p:spPr>
          <a:xfrm>
            <a:off x="8138160" y="361188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9"/>
          <p:cNvSpPr/>
          <p:nvPr/>
        </p:nvSpPr>
        <p:spPr>
          <a:xfrm>
            <a:off x="8366760" y="3886200"/>
            <a:ext cx="32004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A plan and a theme</a:t>
            </a:r>
            <a:endParaRPr b="0" i="0" sz="1800" u="none" cap="none" strike="noStrike">
              <a:solidFill>
                <a:schemeClr val="dk1"/>
              </a:solidFill>
              <a:latin typeface="Calibri"/>
              <a:ea typeface="Calibri"/>
              <a:cs typeface="Calibri"/>
              <a:sym typeface="Calibri"/>
            </a:endParaRPr>
          </a:p>
        </p:txBody>
      </p:sp>
      <p:sp>
        <p:nvSpPr>
          <p:cNvPr id="456" name="Google Shape;456;p19"/>
          <p:cNvSpPr/>
          <p:nvPr/>
        </p:nvSpPr>
        <p:spPr>
          <a:xfrm>
            <a:off x="8366760" y="4526280"/>
            <a:ext cx="3200400" cy="10515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If somebody cannot describe you in one sentence, neither can the algorithm.</a:t>
            </a:r>
            <a:endParaRPr b="0" i="0" sz="1400" u="none" cap="none" strike="noStrike">
              <a:solidFill>
                <a:schemeClr val="dk1"/>
              </a:solidFill>
              <a:latin typeface="Calibri"/>
              <a:ea typeface="Calibri"/>
              <a:cs typeface="Calibri"/>
              <a:sym typeface="Calibri"/>
            </a:endParaRPr>
          </a:p>
        </p:txBody>
      </p:sp>
      <p:pic>
        <p:nvPicPr>
          <p:cNvPr descr="/home/workdir/artifacts/sena_assets/wms.png" id="457" name="Google Shape;457;p19"/>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458" name="Google Shape;458;p19"/>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459" name="Google Shape;459;p19"/>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9"/>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18</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20"/>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Calendar</a:t>
            </a:r>
            <a:endParaRPr b="0" i="0" sz="1100" u="none" cap="none" strike="noStrike">
              <a:solidFill>
                <a:schemeClr val="dk1"/>
              </a:solidFill>
              <a:latin typeface="Calibri"/>
              <a:ea typeface="Calibri"/>
              <a:cs typeface="Calibri"/>
              <a:sym typeface="Calibri"/>
            </a:endParaRPr>
          </a:p>
        </p:txBody>
      </p:sp>
      <p:sp>
        <p:nvSpPr>
          <p:cNvPr id="467" name="Google Shape;467;p20"/>
          <p:cNvSpPr/>
          <p:nvPr/>
        </p:nvSpPr>
        <p:spPr>
          <a:xfrm>
            <a:off x="457200" y="530352"/>
            <a:ext cx="10972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A calendar that runs without you</a:t>
            </a:r>
            <a:endParaRPr b="0" i="0" sz="2600" u="none" cap="none" strike="noStrike">
              <a:solidFill>
                <a:schemeClr val="dk1"/>
              </a:solidFill>
              <a:latin typeface="Calibri"/>
              <a:ea typeface="Calibri"/>
              <a:cs typeface="Calibri"/>
              <a:sym typeface="Calibri"/>
            </a:endParaRPr>
          </a:p>
        </p:txBody>
      </p:sp>
      <p:sp>
        <p:nvSpPr>
          <p:cNvPr id="468" name="Google Shape;468;p20"/>
          <p:cNvSpPr/>
          <p:nvPr/>
        </p:nvSpPr>
        <p:spPr>
          <a:xfrm>
            <a:off x="457200" y="1097280"/>
            <a:ext cx="7315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01</a:t>
            </a:r>
            <a:endParaRPr b="0" i="0" sz="1600" u="none" cap="none" strike="noStrike">
              <a:solidFill>
                <a:schemeClr val="dk1"/>
              </a:solidFill>
              <a:latin typeface="Calibri"/>
              <a:ea typeface="Calibri"/>
              <a:cs typeface="Calibri"/>
              <a:sym typeface="Calibri"/>
            </a:endParaRPr>
          </a:p>
        </p:txBody>
      </p:sp>
      <p:sp>
        <p:nvSpPr>
          <p:cNvPr id="469" name="Google Shape;469;p20"/>
          <p:cNvSpPr/>
          <p:nvPr/>
        </p:nvSpPr>
        <p:spPr>
          <a:xfrm>
            <a:off x="1280160" y="1097280"/>
            <a:ext cx="31089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Fix the days</a:t>
            </a:r>
            <a:endParaRPr b="0" i="0" sz="1800" u="none" cap="none" strike="noStrike">
              <a:solidFill>
                <a:schemeClr val="dk1"/>
              </a:solidFill>
              <a:latin typeface="Calibri"/>
              <a:ea typeface="Calibri"/>
              <a:cs typeface="Calibri"/>
              <a:sym typeface="Calibri"/>
            </a:endParaRPr>
          </a:p>
        </p:txBody>
      </p:sp>
      <p:sp>
        <p:nvSpPr>
          <p:cNvPr id="470" name="Google Shape;470;p20"/>
          <p:cNvSpPr/>
          <p:nvPr/>
        </p:nvSpPr>
        <p:spPr>
          <a:xfrm>
            <a:off x="4572000" y="1097280"/>
            <a:ext cx="71323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Decide posting days and formats once. Not every Sunday night.</a:t>
            </a:r>
            <a:endParaRPr b="0" i="0" sz="1600" u="none" cap="none" strike="noStrike">
              <a:solidFill>
                <a:schemeClr val="dk1"/>
              </a:solidFill>
              <a:latin typeface="Calibri"/>
              <a:ea typeface="Calibri"/>
              <a:cs typeface="Calibri"/>
              <a:sym typeface="Calibri"/>
            </a:endParaRPr>
          </a:p>
        </p:txBody>
      </p:sp>
      <p:sp>
        <p:nvSpPr>
          <p:cNvPr id="471" name="Google Shape;471;p20"/>
          <p:cNvSpPr/>
          <p:nvPr/>
        </p:nvSpPr>
        <p:spPr>
          <a:xfrm>
            <a:off x="457200" y="2057400"/>
            <a:ext cx="7315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02</a:t>
            </a:r>
            <a:endParaRPr b="0" i="0" sz="1600" u="none" cap="none" strike="noStrike">
              <a:solidFill>
                <a:schemeClr val="dk1"/>
              </a:solidFill>
              <a:latin typeface="Calibri"/>
              <a:ea typeface="Calibri"/>
              <a:cs typeface="Calibri"/>
              <a:sym typeface="Calibri"/>
            </a:endParaRPr>
          </a:p>
        </p:txBody>
      </p:sp>
      <p:sp>
        <p:nvSpPr>
          <p:cNvPr id="472" name="Google Shape;472;p20"/>
          <p:cNvSpPr/>
          <p:nvPr/>
        </p:nvSpPr>
        <p:spPr>
          <a:xfrm>
            <a:off x="1280160" y="2057400"/>
            <a:ext cx="31089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Assign pillars</a:t>
            </a:r>
            <a:endParaRPr b="0" i="0" sz="1800" u="none" cap="none" strike="noStrike">
              <a:solidFill>
                <a:schemeClr val="dk1"/>
              </a:solidFill>
              <a:latin typeface="Calibri"/>
              <a:ea typeface="Calibri"/>
              <a:cs typeface="Calibri"/>
              <a:sym typeface="Calibri"/>
            </a:endParaRPr>
          </a:p>
        </p:txBody>
      </p:sp>
      <p:sp>
        <p:nvSpPr>
          <p:cNvPr id="473" name="Google Shape;473;p20"/>
          <p:cNvSpPr/>
          <p:nvPr/>
        </p:nvSpPr>
        <p:spPr>
          <a:xfrm>
            <a:off x="4572000" y="2057400"/>
            <a:ext cx="71323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Each day maps to one of your three content pillars.</a:t>
            </a:r>
            <a:endParaRPr b="0" i="0" sz="1600" u="none" cap="none" strike="noStrike">
              <a:solidFill>
                <a:schemeClr val="dk1"/>
              </a:solidFill>
              <a:latin typeface="Calibri"/>
              <a:ea typeface="Calibri"/>
              <a:cs typeface="Calibri"/>
              <a:sym typeface="Calibri"/>
            </a:endParaRPr>
          </a:p>
        </p:txBody>
      </p:sp>
      <p:sp>
        <p:nvSpPr>
          <p:cNvPr id="474" name="Google Shape;474;p20"/>
          <p:cNvSpPr/>
          <p:nvPr/>
        </p:nvSpPr>
        <p:spPr>
          <a:xfrm>
            <a:off x="457200" y="3017520"/>
            <a:ext cx="7315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03</a:t>
            </a:r>
            <a:endParaRPr b="0" i="0" sz="1600" u="none" cap="none" strike="noStrike">
              <a:solidFill>
                <a:schemeClr val="dk1"/>
              </a:solidFill>
              <a:latin typeface="Calibri"/>
              <a:ea typeface="Calibri"/>
              <a:cs typeface="Calibri"/>
              <a:sym typeface="Calibri"/>
            </a:endParaRPr>
          </a:p>
        </p:txBody>
      </p:sp>
      <p:sp>
        <p:nvSpPr>
          <p:cNvPr id="475" name="Google Shape;475;p20"/>
          <p:cNvSpPr/>
          <p:nvPr/>
        </p:nvSpPr>
        <p:spPr>
          <a:xfrm>
            <a:off x="1280160" y="3017520"/>
            <a:ext cx="31089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Generate four weeks</a:t>
            </a:r>
            <a:endParaRPr b="0" i="0" sz="1800" u="none" cap="none" strike="noStrike">
              <a:solidFill>
                <a:schemeClr val="dk1"/>
              </a:solidFill>
              <a:latin typeface="Calibri"/>
              <a:ea typeface="Calibri"/>
              <a:cs typeface="Calibri"/>
              <a:sym typeface="Calibri"/>
            </a:endParaRPr>
          </a:p>
        </p:txBody>
      </p:sp>
      <p:sp>
        <p:nvSpPr>
          <p:cNvPr id="476" name="Google Shape;476;p20"/>
          <p:cNvSpPr/>
          <p:nvPr/>
        </p:nvSpPr>
        <p:spPr>
          <a:xfrm>
            <a:off x="4572000" y="3017520"/>
            <a:ext cx="71323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One sitting. Ideas first, production second.</a:t>
            </a:r>
            <a:endParaRPr b="0" i="0" sz="1600" u="none" cap="none" strike="noStrike">
              <a:solidFill>
                <a:schemeClr val="dk1"/>
              </a:solidFill>
              <a:latin typeface="Calibri"/>
              <a:ea typeface="Calibri"/>
              <a:cs typeface="Calibri"/>
              <a:sym typeface="Calibri"/>
            </a:endParaRPr>
          </a:p>
        </p:txBody>
      </p:sp>
      <p:sp>
        <p:nvSpPr>
          <p:cNvPr id="477" name="Google Shape;477;p20"/>
          <p:cNvSpPr/>
          <p:nvPr/>
        </p:nvSpPr>
        <p:spPr>
          <a:xfrm>
            <a:off x="457200" y="3977640"/>
            <a:ext cx="7315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04</a:t>
            </a:r>
            <a:endParaRPr b="0" i="0" sz="1600" u="none" cap="none" strike="noStrike">
              <a:solidFill>
                <a:schemeClr val="dk1"/>
              </a:solidFill>
              <a:latin typeface="Calibri"/>
              <a:ea typeface="Calibri"/>
              <a:cs typeface="Calibri"/>
              <a:sym typeface="Calibri"/>
            </a:endParaRPr>
          </a:p>
        </p:txBody>
      </p:sp>
      <p:sp>
        <p:nvSpPr>
          <p:cNvPr id="478" name="Google Shape;478;p20"/>
          <p:cNvSpPr/>
          <p:nvPr/>
        </p:nvSpPr>
        <p:spPr>
          <a:xfrm>
            <a:off x="1280160" y="3977640"/>
            <a:ext cx="31089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Batch produce</a:t>
            </a:r>
            <a:endParaRPr b="0" i="0" sz="1800" u="none" cap="none" strike="noStrike">
              <a:solidFill>
                <a:schemeClr val="dk1"/>
              </a:solidFill>
              <a:latin typeface="Calibri"/>
              <a:ea typeface="Calibri"/>
              <a:cs typeface="Calibri"/>
              <a:sym typeface="Calibri"/>
            </a:endParaRPr>
          </a:p>
        </p:txBody>
      </p:sp>
      <p:sp>
        <p:nvSpPr>
          <p:cNvPr id="479" name="Google Shape;479;p20"/>
          <p:cNvSpPr/>
          <p:nvPr/>
        </p:nvSpPr>
        <p:spPr>
          <a:xfrm>
            <a:off x="4572000" y="3977640"/>
            <a:ext cx="71323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Write and design in blocks. The single biggest time saver.</a:t>
            </a:r>
            <a:endParaRPr b="0" i="0" sz="1600" u="none" cap="none" strike="noStrike">
              <a:solidFill>
                <a:schemeClr val="dk1"/>
              </a:solidFill>
              <a:latin typeface="Calibri"/>
              <a:ea typeface="Calibri"/>
              <a:cs typeface="Calibri"/>
              <a:sym typeface="Calibri"/>
            </a:endParaRPr>
          </a:p>
        </p:txBody>
      </p:sp>
      <p:sp>
        <p:nvSpPr>
          <p:cNvPr id="480" name="Google Shape;480;p20"/>
          <p:cNvSpPr/>
          <p:nvPr/>
        </p:nvSpPr>
        <p:spPr>
          <a:xfrm>
            <a:off x="457200" y="4937760"/>
            <a:ext cx="7315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05</a:t>
            </a:r>
            <a:endParaRPr b="0" i="0" sz="1600" u="none" cap="none" strike="noStrike">
              <a:solidFill>
                <a:schemeClr val="dk1"/>
              </a:solidFill>
              <a:latin typeface="Calibri"/>
              <a:ea typeface="Calibri"/>
              <a:cs typeface="Calibri"/>
              <a:sym typeface="Calibri"/>
            </a:endParaRPr>
          </a:p>
        </p:txBody>
      </p:sp>
      <p:sp>
        <p:nvSpPr>
          <p:cNvPr id="481" name="Google Shape;481;p20"/>
          <p:cNvSpPr/>
          <p:nvPr/>
        </p:nvSpPr>
        <p:spPr>
          <a:xfrm>
            <a:off x="1280160" y="4937760"/>
            <a:ext cx="31089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Review monthly</a:t>
            </a:r>
            <a:endParaRPr b="0" i="0" sz="1800" u="none" cap="none" strike="noStrike">
              <a:solidFill>
                <a:schemeClr val="dk1"/>
              </a:solidFill>
              <a:latin typeface="Calibri"/>
              <a:ea typeface="Calibri"/>
              <a:cs typeface="Calibri"/>
              <a:sym typeface="Calibri"/>
            </a:endParaRPr>
          </a:p>
        </p:txBody>
      </p:sp>
      <p:sp>
        <p:nvSpPr>
          <p:cNvPr id="482" name="Google Shape;482;p20"/>
          <p:cNvSpPr/>
          <p:nvPr/>
        </p:nvSpPr>
        <p:spPr>
          <a:xfrm>
            <a:off x="4572000" y="4937760"/>
            <a:ext cx="71323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Adjust against what performed. Patterns need volume.</a:t>
            </a:r>
            <a:endParaRPr b="0" i="0" sz="1600" u="none" cap="none" strike="noStrike">
              <a:solidFill>
                <a:schemeClr val="dk1"/>
              </a:solidFill>
              <a:latin typeface="Calibri"/>
              <a:ea typeface="Calibri"/>
              <a:cs typeface="Calibri"/>
              <a:sym typeface="Calibri"/>
            </a:endParaRPr>
          </a:p>
        </p:txBody>
      </p:sp>
      <p:pic>
        <p:nvPicPr>
          <p:cNvPr descr="/home/workdir/artifacts/sena_assets/wms.png" id="483" name="Google Shape;483;p20"/>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484" name="Google Shape;484;p20"/>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485" name="Google Shape;485;p20"/>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0"/>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19</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21"/>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Live build</a:t>
            </a:r>
            <a:endParaRPr b="0" i="0" sz="1100" u="none" cap="none" strike="noStrike">
              <a:solidFill>
                <a:schemeClr val="dk1"/>
              </a:solidFill>
              <a:latin typeface="Calibri"/>
              <a:ea typeface="Calibri"/>
              <a:cs typeface="Calibri"/>
              <a:sym typeface="Calibri"/>
            </a:endParaRPr>
          </a:p>
        </p:txBody>
      </p:sp>
      <p:sp>
        <p:nvSpPr>
          <p:cNvPr id="493" name="Google Shape;493;p21"/>
          <p:cNvSpPr/>
          <p:nvPr/>
        </p:nvSpPr>
        <p:spPr>
          <a:xfrm>
            <a:off x="457200" y="530352"/>
            <a:ext cx="109728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Four-week calendar prompt</a:t>
            </a:r>
            <a:endParaRPr b="0" i="0" sz="2400" u="none" cap="none" strike="noStrike">
              <a:solidFill>
                <a:schemeClr val="dk1"/>
              </a:solidFill>
              <a:latin typeface="Calibri"/>
              <a:ea typeface="Calibri"/>
              <a:cs typeface="Calibri"/>
              <a:sym typeface="Calibri"/>
            </a:endParaRPr>
          </a:p>
        </p:txBody>
      </p:sp>
      <p:sp>
        <p:nvSpPr>
          <p:cNvPr id="494" name="Google Shape;494;p21"/>
          <p:cNvSpPr/>
          <p:nvPr/>
        </p:nvSpPr>
        <p:spPr>
          <a:xfrm>
            <a:off x="457200" y="1051560"/>
            <a:ext cx="11247120" cy="5029200"/>
          </a:xfrm>
          <a:prstGeom prst="roundRect">
            <a:avLst>
              <a:gd fmla="val 1455" name="adj"/>
            </a:avLst>
          </a:prstGeom>
          <a:solidFill>
            <a:srgbClr val="2B2B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1"/>
          <p:cNvSpPr/>
          <p:nvPr/>
        </p:nvSpPr>
        <p:spPr>
          <a:xfrm>
            <a:off x="731520" y="1280160"/>
            <a:ext cx="10698480" cy="457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Using my brand profile and my three content pillars, build a four-week content calendar.</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For each week give me:</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1. One educational post explaining a concept simply</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2. One post addressing a common mistake</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3. One post building a habit or discipline</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4. One engagement post that invites a reply</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For each item give a title, a one-line summary and the best platform for it.</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Audience: Ghanaian traders, mostly beginners.</a:t>
            </a:r>
            <a:endParaRPr b="0" i="0" sz="1600" u="none" cap="none" strike="noStrike">
              <a:solidFill>
                <a:schemeClr val="dk1"/>
              </a:solidFill>
              <a:latin typeface="Calibri"/>
              <a:ea typeface="Calibri"/>
              <a:cs typeface="Calibri"/>
              <a:sym typeface="Calibri"/>
            </a:endParaRPr>
          </a:p>
        </p:txBody>
      </p:sp>
      <p:pic>
        <p:nvPicPr>
          <p:cNvPr descr="/home/workdir/artifacts/sena_assets/wms.png" id="496" name="Google Shape;496;p21"/>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497" name="Google Shape;497;p21"/>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498" name="Google Shape;498;p21"/>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1"/>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20</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22"/>
          <p:cNvSpPr/>
          <p:nvPr/>
        </p:nvSpPr>
        <p:spPr>
          <a:xfrm>
            <a:off x="0" y="0"/>
            <a:ext cx="12191695"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2"/>
          <p:cNvSpPr/>
          <p:nvPr/>
        </p:nvSpPr>
        <p:spPr>
          <a:xfrm>
            <a:off x="640080" y="2331720"/>
            <a:ext cx="10972800" cy="10058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Make it sound</a:t>
            </a:r>
            <a:endParaRPr b="0" i="0" sz="4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like it came from here.</a:t>
            </a:r>
            <a:endParaRPr b="0" i="0" sz="4000" u="none" cap="none" strike="noStrike">
              <a:solidFill>
                <a:schemeClr val="dk1"/>
              </a:solidFill>
              <a:latin typeface="Calibri"/>
              <a:ea typeface="Calibri"/>
              <a:cs typeface="Calibri"/>
              <a:sym typeface="Calibri"/>
            </a:endParaRPr>
          </a:p>
        </p:txBody>
      </p:sp>
      <p:sp>
        <p:nvSpPr>
          <p:cNvPr id="507" name="Google Shape;507;p22"/>
          <p:cNvSpPr/>
          <p:nvPr/>
        </p:nvSpPr>
        <p:spPr>
          <a:xfrm>
            <a:off x="640080" y="3383280"/>
            <a:ext cx="10058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Generic content is the default failure. Local context is the edge.</a:t>
            </a:r>
            <a:endParaRPr b="0" i="0" sz="1800" u="none" cap="none" strike="noStrike">
              <a:solidFill>
                <a:schemeClr val="dk1"/>
              </a:solidFill>
              <a:latin typeface="Calibri"/>
              <a:ea typeface="Calibri"/>
              <a:cs typeface="Calibri"/>
              <a:sym typeface="Calibri"/>
            </a:endParaRPr>
          </a:p>
        </p:txBody>
      </p:sp>
      <p:pic>
        <p:nvPicPr>
          <p:cNvPr descr="/home/workdir/artifacts/sena_assets/wms.png" id="508" name="Google Shape;508;p22"/>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509" name="Google Shape;509;p22"/>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510" name="Google Shape;510;p22"/>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2"/>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21</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23"/>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Localisation</a:t>
            </a:r>
            <a:endParaRPr b="0" i="0" sz="1100" u="none" cap="none" strike="noStrike">
              <a:solidFill>
                <a:schemeClr val="dk1"/>
              </a:solidFill>
              <a:latin typeface="Calibri"/>
              <a:ea typeface="Calibri"/>
              <a:cs typeface="Calibri"/>
              <a:sym typeface="Calibri"/>
            </a:endParaRPr>
          </a:p>
        </p:txBody>
      </p:sp>
      <p:sp>
        <p:nvSpPr>
          <p:cNvPr id="518" name="Google Shape;518;p23"/>
          <p:cNvSpPr/>
          <p:nvPr/>
        </p:nvSpPr>
        <p:spPr>
          <a:xfrm>
            <a:off x="457200" y="530352"/>
            <a:ext cx="109728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Same fact. Different register.</a:t>
            </a:r>
            <a:endParaRPr b="0" i="0" sz="2600" u="none" cap="none" strike="noStrike">
              <a:solidFill>
                <a:schemeClr val="dk1"/>
              </a:solidFill>
              <a:latin typeface="Calibri"/>
              <a:ea typeface="Calibri"/>
              <a:cs typeface="Calibri"/>
              <a:sym typeface="Calibri"/>
            </a:endParaRPr>
          </a:p>
        </p:txBody>
      </p:sp>
      <p:sp>
        <p:nvSpPr>
          <p:cNvPr id="519" name="Google Shape;519;p23"/>
          <p:cNvSpPr/>
          <p:nvPr/>
        </p:nvSpPr>
        <p:spPr>
          <a:xfrm>
            <a:off x="457200" y="1097280"/>
            <a:ext cx="5532120" cy="2468880"/>
          </a:xfrm>
          <a:prstGeom prst="roundRect">
            <a:avLst>
              <a:gd fmla="val 296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3"/>
          <p:cNvSpPr/>
          <p:nvPr/>
        </p:nvSpPr>
        <p:spPr>
          <a:xfrm>
            <a:off x="685800" y="1280160"/>
            <a:ext cx="50749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IMPORTED</a:t>
            </a:r>
            <a:endParaRPr b="0" i="0" sz="1200" u="none" cap="none" strike="noStrike">
              <a:solidFill>
                <a:schemeClr val="dk1"/>
              </a:solidFill>
              <a:latin typeface="Calibri"/>
              <a:ea typeface="Calibri"/>
              <a:cs typeface="Calibri"/>
              <a:sym typeface="Calibri"/>
            </a:endParaRPr>
          </a:p>
        </p:txBody>
      </p:sp>
      <p:sp>
        <p:nvSpPr>
          <p:cNvPr id="521" name="Google Shape;521;p23"/>
          <p:cNvSpPr/>
          <p:nvPr/>
        </p:nvSpPr>
        <p:spPr>
          <a:xfrm>
            <a:off x="685800" y="1691640"/>
            <a:ext cx="5074920" cy="1554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The market experienced significant volatility today. Below is a detailed breakdown of the price action.</a:t>
            </a:r>
            <a:endParaRPr b="0" i="0" sz="1600" u="none" cap="none" strike="noStrike">
              <a:solidFill>
                <a:schemeClr val="dk1"/>
              </a:solidFill>
              <a:latin typeface="Calibri"/>
              <a:ea typeface="Calibri"/>
              <a:cs typeface="Calibri"/>
              <a:sym typeface="Calibri"/>
            </a:endParaRPr>
          </a:p>
        </p:txBody>
      </p:sp>
      <p:sp>
        <p:nvSpPr>
          <p:cNvPr id="522" name="Google Shape;522;p23"/>
          <p:cNvSpPr/>
          <p:nvPr/>
        </p:nvSpPr>
        <p:spPr>
          <a:xfrm>
            <a:off x="6217920" y="1097280"/>
            <a:ext cx="5532120" cy="2468880"/>
          </a:xfrm>
          <a:prstGeom prst="roundRect">
            <a:avLst>
              <a:gd fmla="val 2963"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3"/>
          <p:cNvSpPr/>
          <p:nvPr/>
        </p:nvSpPr>
        <p:spPr>
          <a:xfrm>
            <a:off x="6446520" y="1280160"/>
            <a:ext cx="50749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9A7B0"/>
              </a:buClr>
              <a:buSzPts val="1200"/>
              <a:buFont typeface="Lexend Deca"/>
              <a:buNone/>
            </a:pPr>
            <a:r>
              <a:rPr b="0" i="0" lang="en-US" sz="1200" u="none" cap="none" strike="noStrike">
                <a:solidFill>
                  <a:srgbClr val="D9A7B0"/>
                </a:solidFill>
                <a:latin typeface="Lexend Deca"/>
                <a:ea typeface="Lexend Deca"/>
                <a:cs typeface="Lexend Deca"/>
                <a:sym typeface="Lexend Deca"/>
              </a:rPr>
              <a:t>FROM HERE</a:t>
            </a:r>
            <a:endParaRPr b="0" i="0" sz="1200" u="none" cap="none" strike="noStrike">
              <a:solidFill>
                <a:schemeClr val="dk1"/>
              </a:solidFill>
              <a:latin typeface="Calibri"/>
              <a:ea typeface="Calibri"/>
              <a:cs typeface="Calibri"/>
              <a:sym typeface="Calibri"/>
            </a:endParaRPr>
          </a:p>
        </p:txBody>
      </p:sp>
      <p:sp>
        <p:nvSpPr>
          <p:cNvPr id="524" name="Google Shape;524;p23"/>
          <p:cNvSpPr/>
          <p:nvPr/>
        </p:nvSpPr>
        <p:spPr>
          <a:xfrm>
            <a:off x="6446520" y="1691640"/>
            <a:ext cx="5074920" cy="1554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600"/>
              <a:buFont typeface="Lexend Deca"/>
              <a:buNone/>
            </a:pPr>
            <a:r>
              <a:rPr b="0" i="0" lang="en-US" sz="1600" u="none" cap="none" strike="noStrike">
                <a:solidFill>
                  <a:srgbClr val="FFFFFF"/>
                </a:solidFill>
                <a:latin typeface="Lexend Deca"/>
                <a:ea typeface="Lexend Deca"/>
                <a:cs typeface="Lexend Deca"/>
                <a:sym typeface="Lexend Deca"/>
              </a:rPr>
              <a:t>The market moved sharply today. Here is what happened, explained simply.</a:t>
            </a:r>
            <a:endParaRPr b="0" i="0" sz="1600" u="none" cap="none" strike="noStrike">
              <a:solidFill>
                <a:schemeClr val="dk1"/>
              </a:solidFill>
              <a:latin typeface="Calibri"/>
              <a:ea typeface="Calibri"/>
              <a:cs typeface="Calibri"/>
              <a:sym typeface="Calibri"/>
            </a:endParaRPr>
          </a:p>
        </p:txBody>
      </p:sp>
      <p:sp>
        <p:nvSpPr>
          <p:cNvPr id="525" name="Google Shape;525;p23"/>
          <p:cNvSpPr/>
          <p:nvPr/>
        </p:nvSpPr>
        <p:spPr>
          <a:xfrm>
            <a:off x="457200" y="3794760"/>
            <a:ext cx="3675888" cy="219456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3"/>
          <p:cNvSpPr/>
          <p:nvPr/>
        </p:nvSpPr>
        <p:spPr>
          <a:xfrm>
            <a:off x="658368" y="397764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Khaya AI</a:t>
            </a:r>
            <a:endParaRPr b="0" i="0" sz="1600" u="none" cap="none" strike="noStrike">
              <a:solidFill>
                <a:schemeClr val="dk1"/>
              </a:solidFill>
              <a:latin typeface="Calibri"/>
              <a:ea typeface="Calibri"/>
              <a:cs typeface="Calibri"/>
              <a:sym typeface="Calibri"/>
            </a:endParaRPr>
          </a:p>
        </p:txBody>
      </p:sp>
      <p:sp>
        <p:nvSpPr>
          <p:cNvPr id="527" name="Google Shape;527;p23"/>
          <p:cNvSpPr/>
          <p:nvPr/>
        </p:nvSpPr>
        <p:spPr>
          <a:xfrm>
            <a:off x="658368" y="4434840"/>
            <a:ext cx="3246120"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Ghana </a:t>
            </a:r>
            <a:r>
              <a:rPr b="1" i="0" lang="en-US" sz="1300" u="none" cap="none" strike="noStrike">
                <a:solidFill>
                  <a:srgbClr val="5A5A5A"/>
                </a:solidFill>
                <a:latin typeface="Lexend Deca"/>
                <a:ea typeface="Lexend Deca"/>
                <a:cs typeface="Lexend Deca"/>
                <a:sym typeface="Lexend Deca"/>
              </a:rPr>
              <a:t>NLP*</a:t>
            </a:r>
            <a:r>
              <a:rPr b="0" i="0" lang="en-US" sz="1300" u="none" cap="none" strike="noStrike">
                <a:solidFill>
                  <a:srgbClr val="5A5A5A"/>
                </a:solidFill>
                <a:latin typeface="Lexend Deca"/>
                <a:ea typeface="Lexend Deca"/>
                <a:cs typeface="Lexend Deca"/>
                <a:sym typeface="Lexend Deca"/>
              </a:rPr>
              <a:t>. Twi, Ga, Ewe, Dagbani, Pidgin</a:t>
            </a:r>
            <a:r>
              <a:rPr lang="en-US" sz="1300">
                <a:solidFill>
                  <a:srgbClr val="5A5A5A"/>
                </a:solidFill>
                <a:latin typeface="Lexend Deca"/>
                <a:ea typeface="Lexend Deca"/>
                <a:cs typeface="Lexend Deca"/>
                <a:sym typeface="Lexend Deca"/>
              </a:rPr>
              <a:t>, it can do the </a:t>
            </a:r>
            <a:r>
              <a:rPr b="0" i="0" lang="en-US" sz="1300" u="none" cap="none" strike="noStrike">
                <a:solidFill>
                  <a:srgbClr val="5A5A5A"/>
                </a:solidFill>
                <a:latin typeface="Lexend Deca"/>
                <a:ea typeface="Lexend Deca"/>
                <a:cs typeface="Lexend Deca"/>
                <a:sym typeface="Lexend Deca"/>
              </a:rPr>
              <a:t>translation, </a:t>
            </a:r>
            <a:r>
              <a:rPr lang="en-US" sz="1300">
                <a:solidFill>
                  <a:srgbClr val="5A5A5A"/>
                </a:solidFill>
                <a:latin typeface="Lexend Deca"/>
                <a:ea typeface="Lexend Deca"/>
                <a:cs typeface="Lexend Deca"/>
                <a:sym typeface="Lexend Deca"/>
              </a:rPr>
              <a:t>the</a:t>
            </a:r>
            <a:r>
              <a:rPr b="0" i="0" lang="en-US" sz="1300" u="none" cap="none" strike="noStrike">
                <a:solidFill>
                  <a:srgbClr val="5A5A5A"/>
                </a:solidFill>
                <a:latin typeface="Lexend Deca"/>
                <a:ea typeface="Lexend Deca"/>
                <a:cs typeface="Lexend Deca"/>
                <a:sym typeface="Lexend Deca"/>
              </a:rPr>
              <a:t> transcription, and voiceovers.</a:t>
            </a:r>
            <a:endParaRPr b="0" i="0" sz="1300" u="none" cap="none" strike="noStrike">
              <a:solidFill>
                <a:schemeClr val="dk1"/>
              </a:solidFill>
              <a:latin typeface="Calibri"/>
              <a:ea typeface="Calibri"/>
              <a:cs typeface="Calibri"/>
              <a:sym typeface="Calibri"/>
            </a:endParaRPr>
          </a:p>
        </p:txBody>
      </p:sp>
      <p:sp>
        <p:nvSpPr>
          <p:cNvPr id="528" name="Google Shape;528;p23"/>
          <p:cNvSpPr/>
          <p:nvPr/>
        </p:nvSpPr>
        <p:spPr>
          <a:xfrm>
            <a:off x="4297680" y="3794760"/>
            <a:ext cx="3675888" cy="219456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3"/>
          <p:cNvSpPr/>
          <p:nvPr/>
        </p:nvSpPr>
        <p:spPr>
          <a:xfrm>
            <a:off x="4498848" y="397764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How you use it</a:t>
            </a:r>
            <a:endParaRPr b="0" i="0" sz="1600" u="none" cap="none" strike="noStrike">
              <a:solidFill>
                <a:schemeClr val="dk1"/>
              </a:solidFill>
              <a:latin typeface="Calibri"/>
              <a:ea typeface="Calibri"/>
              <a:cs typeface="Calibri"/>
              <a:sym typeface="Calibri"/>
            </a:endParaRPr>
          </a:p>
        </p:txBody>
      </p:sp>
      <p:sp>
        <p:nvSpPr>
          <p:cNvPr id="530" name="Google Shape;530;p23"/>
          <p:cNvSpPr/>
          <p:nvPr/>
        </p:nvSpPr>
        <p:spPr>
          <a:xfrm>
            <a:off x="4498848" y="4434840"/>
            <a:ext cx="3246120"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Voiceovers on short video. Educational posts in the language the group actually speaks.</a:t>
            </a:r>
            <a:endParaRPr b="0" i="0" sz="1300" u="none" cap="none" strike="noStrike">
              <a:solidFill>
                <a:schemeClr val="dk1"/>
              </a:solidFill>
              <a:latin typeface="Calibri"/>
              <a:ea typeface="Calibri"/>
              <a:cs typeface="Calibri"/>
              <a:sym typeface="Calibri"/>
            </a:endParaRPr>
          </a:p>
        </p:txBody>
      </p:sp>
      <p:sp>
        <p:nvSpPr>
          <p:cNvPr id="531" name="Google Shape;531;p23"/>
          <p:cNvSpPr/>
          <p:nvPr/>
        </p:nvSpPr>
        <p:spPr>
          <a:xfrm>
            <a:off x="8138160" y="3794760"/>
            <a:ext cx="3675888" cy="219456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3"/>
          <p:cNvSpPr/>
          <p:nvPr/>
        </p:nvSpPr>
        <p:spPr>
          <a:xfrm>
            <a:off x="8339328" y="3977640"/>
            <a:ext cx="3246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The rule</a:t>
            </a:r>
            <a:endParaRPr b="0" i="0" sz="1600" u="none" cap="none" strike="noStrike">
              <a:solidFill>
                <a:schemeClr val="dk1"/>
              </a:solidFill>
              <a:latin typeface="Calibri"/>
              <a:ea typeface="Calibri"/>
              <a:cs typeface="Calibri"/>
              <a:sym typeface="Calibri"/>
            </a:endParaRPr>
          </a:p>
        </p:txBody>
      </p:sp>
      <p:sp>
        <p:nvSpPr>
          <p:cNvPr id="533" name="Google Shape;533;p23"/>
          <p:cNvSpPr/>
          <p:nvPr/>
        </p:nvSpPr>
        <p:spPr>
          <a:xfrm>
            <a:off x="8339328" y="4434840"/>
            <a:ext cx="3246120"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Test with a native speaker before you publish. Accuracy protects credibility.</a:t>
            </a:r>
            <a:endParaRPr b="0" i="0" sz="1300" u="none" cap="none" strike="noStrike">
              <a:solidFill>
                <a:schemeClr val="dk1"/>
              </a:solidFill>
              <a:latin typeface="Calibri"/>
              <a:ea typeface="Calibri"/>
              <a:cs typeface="Calibri"/>
              <a:sym typeface="Calibri"/>
            </a:endParaRPr>
          </a:p>
        </p:txBody>
      </p:sp>
      <p:pic>
        <p:nvPicPr>
          <p:cNvPr descr="/home/workdir/artifacts/sena_assets/wms.png" id="534" name="Google Shape;534;p23"/>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535" name="Google Shape;535;p23"/>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536" name="Google Shape;536;p23"/>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3"/>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22</a:t>
            </a:r>
            <a:endParaRPr b="0" i="0" sz="1000" u="none" cap="none" strike="noStrike">
              <a:solidFill>
                <a:schemeClr val="dk1"/>
              </a:solidFill>
              <a:latin typeface="Calibri"/>
              <a:ea typeface="Calibri"/>
              <a:cs typeface="Calibri"/>
              <a:sym typeface="Calibri"/>
            </a:endParaRPr>
          </a:p>
        </p:txBody>
      </p:sp>
      <p:pic>
        <p:nvPicPr>
          <p:cNvPr id="538" name="Google Shape;538;p23"/>
          <p:cNvPicPr preferRelativeResize="0"/>
          <p:nvPr/>
        </p:nvPicPr>
        <p:blipFill>
          <a:blip r:embed="rId4">
            <a:alphaModFix/>
          </a:blip>
          <a:stretch>
            <a:fillRect/>
          </a:stretch>
        </p:blipFill>
        <p:spPr>
          <a:xfrm>
            <a:off x="3215425" y="3794750"/>
            <a:ext cx="917675" cy="9176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24"/>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Recap  ·  first half</a:t>
            </a:r>
            <a:endParaRPr b="0" i="0" sz="1100" u="none" cap="none" strike="noStrike">
              <a:solidFill>
                <a:schemeClr val="dk1"/>
              </a:solidFill>
              <a:latin typeface="Calibri"/>
              <a:ea typeface="Calibri"/>
              <a:cs typeface="Calibri"/>
              <a:sym typeface="Calibri"/>
            </a:endParaRPr>
          </a:p>
        </p:txBody>
      </p:sp>
      <p:sp>
        <p:nvSpPr>
          <p:cNvPr id="545" name="Google Shape;545;p24"/>
          <p:cNvSpPr/>
          <p:nvPr/>
        </p:nvSpPr>
        <p:spPr>
          <a:xfrm>
            <a:off x="457200" y="530352"/>
            <a:ext cx="10972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Five moves so far</a:t>
            </a:r>
            <a:endParaRPr b="0" i="0" sz="2800" u="none" cap="none" strike="noStrike">
              <a:solidFill>
                <a:schemeClr val="dk1"/>
              </a:solidFill>
              <a:latin typeface="Calibri"/>
              <a:ea typeface="Calibri"/>
              <a:cs typeface="Calibri"/>
              <a:sym typeface="Calibri"/>
            </a:endParaRPr>
          </a:p>
        </p:txBody>
      </p:sp>
      <p:sp>
        <p:nvSpPr>
          <p:cNvPr id="546" name="Google Shape;546;p24"/>
          <p:cNvSpPr/>
          <p:nvPr/>
        </p:nvSpPr>
        <p:spPr>
          <a:xfrm>
            <a:off x="457200" y="1097280"/>
            <a:ext cx="14630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One</a:t>
            </a:r>
            <a:endParaRPr b="0" i="0" sz="1800" u="none" cap="none" strike="noStrike">
              <a:solidFill>
                <a:schemeClr val="dk1"/>
              </a:solidFill>
              <a:latin typeface="Calibri"/>
              <a:ea typeface="Calibri"/>
              <a:cs typeface="Calibri"/>
              <a:sym typeface="Calibri"/>
            </a:endParaRPr>
          </a:p>
        </p:txBody>
      </p:sp>
      <p:sp>
        <p:nvSpPr>
          <p:cNvPr id="547" name="Google Shape;547;p24"/>
          <p:cNvSpPr/>
          <p:nvPr/>
        </p:nvSpPr>
        <p:spPr>
          <a:xfrm>
            <a:off x="2103120" y="1097280"/>
            <a:ext cx="96012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Positioning decided before any content is produced.</a:t>
            </a:r>
            <a:endParaRPr b="0" i="0" sz="1800" u="none" cap="none" strike="noStrike">
              <a:solidFill>
                <a:schemeClr val="dk1"/>
              </a:solidFill>
              <a:latin typeface="Calibri"/>
              <a:ea typeface="Calibri"/>
              <a:cs typeface="Calibri"/>
              <a:sym typeface="Calibri"/>
            </a:endParaRPr>
          </a:p>
        </p:txBody>
      </p:sp>
      <p:sp>
        <p:nvSpPr>
          <p:cNvPr id="548" name="Google Shape;548;p24"/>
          <p:cNvSpPr/>
          <p:nvPr/>
        </p:nvSpPr>
        <p:spPr>
          <a:xfrm>
            <a:off x="457200" y="2057400"/>
            <a:ext cx="14630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Two</a:t>
            </a:r>
            <a:endParaRPr b="0" i="0" sz="1800" u="none" cap="none" strike="noStrike">
              <a:solidFill>
                <a:schemeClr val="dk1"/>
              </a:solidFill>
              <a:latin typeface="Calibri"/>
              <a:ea typeface="Calibri"/>
              <a:cs typeface="Calibri"/>
              <a:sym typeface="Calibri"/>
            </a:endParaRPr>
          </a:p>
        </p:txBody>
      </p:sp>
      <p:sp>
        <p:nvSpPr>
          <p:cNvPr id="549" name="Google Shape;549;p24"/>
          <p:cNvSpPr/>
          <p:nvPr/>
        </p:nvSpPr>
        <p:spPr>
          <a:xfrm>
            <a:off x="2103120" y="2057400"/>
            <a:ext cx="96012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One visual identity, applied consistently.</a:t>
            </a:r>
            <a:endParaRPr b="0" i="0" sz="1800" u="none" cap="none" strike="noStrike">
              <a:solidFill>
                <a:schemeClr val="dk1"/>
              </a:solidFill>
              <a:latin typeface="Calibri"/>
              <a:ea typeface="Calibri"/>
              <a:cs typeface="Calibri"/>
              <a:sym typeface="Calibri"/>
            </a:endParaRPr>
          </a:p>
        </p:txBody>
      </p:sp>
      <p:sp>
        <p:nvSpPr>
          <p:cNvPr id="550" name="Google Shape;550;p24"/>
          <p:cNvSpPr/>
          <p:nvPr/>
        </p:nvSpPr>
        <p:spPr>
          <a:xfrm>
            <a:off x="457200" y="3017520"/>
            <a:ext cx="14630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Three</a:t>
            </a:r>
            <a:endParaRPr b="0" i="0" sz="1800" u="none" cap="none" strike="noStrike">
              <a:solidFill>
                <a:schemeClr val="dk1"/>
              </a:solidFill>
              <a:latin typeface="Calibri"/>
              <a:ea typeface="Calibri"/>
              <a:cs typeface="Calibri"/>
              <a:sym typeface="Calibri"/>
            </a:endParaRPr>
          </a:p>
        </p:txBody>
      </p:sp>
      <p:sp>
        <p:nvSpPr>
          <p:cNvPr id="551" name="Google Shape;551;p24"/>
          <p:cNvSpPr/>
          <p:nvPr/>
        </p:nvSpPr>
        <p:spPr>
          <a:xfrm>
            <a:off x="2103120" y="3017520"/>
            <a:ext cx="96012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A production line: one idea into a week of content.</a:t>
            </a:r>
            <a:endParaRPr b="0" i="0" sz="1800" u="none" cap="none" strike="noStrike">
              <a:solidFill>
                <a:schemeClr val="dk1"/>
              </a:solidFill>
              <a:latin typeface="Calibri"/>
              <a:ea typeface="Calibri"/>
              <a:cs typeface="Calibri"/>
              <a:sym typeface="Calibri"/>
            </a:endParaRPr>
          </a:p>
        </p:txBody>
      </p:sp>
      <p:sp>
        <p:nvSpPr>
          <p:cNvPr id="552" name="Google Shape;552;p24"/>
          <p:cNvSpPr/>
          <p:nvPr/>
        </p:nvSpPr>
        <p:spPr>
          <a:xfrm>
            <a:off x="457200" y="3977640"/>
            <a:ext cx="14630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Four</a:t>
            </a:r>
            <a:endParaRPr b="0" i="0" sz="1800" u="none" cap="none" strike="noStrike">
              <a:solidFill>
                <a:schemeClr val="dk1"/>
              </a:solidFill>
              <a:latin typeface="Calibri"/>
              <a:ea typeface="Calibri"/>
              <a:cs typeface="Calibri"/>
              <a:sym typeface="Calibri"/>
            </a:endParaRPr>
          </a:p>
        </p:txBody>
      </p:sp>
      <p:sp>
        <p:nvSpPr>
          <p:cNvPr id="553" name="Google Shape;553;p24"/>
          <p:cNvSpPr/>
          <p:nvPr/>
        </p:nvSpPr>
        <p:spPr>
          <a:xfrm>
            <a:off x="2103120" y="3977640"/>
            <a:ext cx="96012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A calendar built four weeks ahead, on three pillars.</a:t>
            </a:r>
            <a:endParaRPr b="0" i="0" sz="1800" u="none" cap="none" strike="noStrike">
              <a:solidFill>
                <a:schemeClr val="dk1"/>
              </a:solidFill>
              <a:latin typeface="Calibri"/>
              <a:ea typeface="Calibri"/>
              <a:cs typeface="Calibri"/>
              <a:sym typeface="Calibri"/>
            </a:endParaRPr>
          </a:p>
        </p:txBody>
      </p:sp>
      <p:sp>
        <p:nvSpPr>
          <p:cNvPr id="554" name="Google Shape;554;p24"/>
          <p:cNvSpPr/>
          <p:nvPr/>
        </p:nvSpPr>
        <p:spPr>
          <a:xfrm>
            <a:off x="457200" y="4937760"/>
            <a:ext cx="14630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Five</a:t>
            </a:r>
            <a:endParaRPr b="0" i="0" sz="1800" u="none" cap="none" strike="noStrike">
              <a:solidFill>
                <a:schemeClr val="dk1"/>
              </a:solidFill>
              <a:latin typeface="Calibri"/>
              <a:ea typeface="Calibri"/>
              <a:cs typeface="Calibri"/>
              <a:sym typeface="Calibri"/>
            </a:endParaRPr>
          </a:p>
        </p:txBody>
      </p:sp>
      <p:sp>
        <p:nvSpPr>
          <p:cNvPr id="555" name="Google Shape;555;p24"/>
          <p:cNvSpPr/>
          <p:nvPr/>
        </p:nvSpPr>
        <p:spPr>
          <a:xfrm>
            <a:off x="2103120" y="4937760"/>
            <a:ext cx="96012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Local language and register as a commercial advantage.</a:t>
            </a:r>
            <a:endParaRPr b="0" i="0" sz="1800" u="none" cap="none" strike="noStrike">
              <a:solidFill>
                <a:schemeClr val="dk1"/>
              </a:solidFill>
              <a:latin typeface="Calibri"/>
              <a:ea typeface="Calibri"/>
              <a:cs typeface="Calibri"/>
              <a:sym typeface="Calibri"/>
            </a:endParaRPr>
          </a:p>
        </p:txBody>
      </p:sp>
      <p:pic>
        <p:nvPicPr>
          <p:cNvPr descr="/home/workdir/artifacts/sena_assets/wms.png" id="556" name="Google Shape;556;p24"/>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557" name="Google Shape;557;p24"/>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558" name="Google Shape;558;p24"/>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4"/>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23</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25"/>
          <p:cNvSpPr/>
          <p:nvPr/>
        </p:nvSpPr>
        <p:spPr>
          <a:xfrm>
            <a:off x="640080" y="2468880"/>
            <a:ext cx="109728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Break.</a:t>
            </a:r>
            <a:endParaRPr b="0" i="0" sz="4000" u="none" cap="none" strike="noStrike">
              <a:solidFill>
                <a:schemeClr val="dk1"/>
              </a:solidFill>
              <a:latin typeface="Calibri"/>
              <a:ea typeface="Calibri"/>
              <a:cs typeface="Calibri"/>
              <a:sym typeface="Calibri"/>
            </a:endParaRPr>
          </a:p>
        </p:txBody>
      </p:sp>
      <p:sp>
        <p:nvSpPr>
          <p:cNvPr id="566" name="Google Shape;566;p25"/>
          <p:cNvSpPr/>
          <p:nvPr/>
        </p:nvSpPr>
        <p:spPr>
          <a:xfrm>
            <a:off x="640080" y="3200400"/>
            <a:ext cx="100584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15 minutes. We resume with lead generation and data.</a:t>
            </a:r>
            <a:endParaRPr b="0" i="0" sz="1800" u="none" cap="none" strike="noStrike">
              <a:solidFill>
                <a:schemeClr val="dk1"/>
              </a:solidFill>
              <a:latin typeface="Calibri"/>
              <a:ea typeface="Calibri"/>
              <a:cs typeface="Calibri"/>
              <a:sym typeface="Calibri"/>
            </a:endParaRPr>
          </a:p>
        </p:txBody>
      </p:sp>
      <p:pic>
        <p:nvPicPr>
          <p:cNvPr descr="/home/workdir/artifacts/sena_assets/wms.png" id="567" name="Google Shape;567;p25"/>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568" name="Google Shape;568;p25"/>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569" name="Google Shape;569;p25"/>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5"/>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24</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g3f40c273fe1_0_561"/>
          <p:cNvSpPr/>
          <p:nvPr/>
        </p:nvSpPr>
        <p:spPr>
          <a:xfrm>
            <a:off x="0" y="0"/>
            <a:ext cx="121917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g3f40c273fe1_0_561"/>
          <p:cNvSpPr/>
          <p:nvPr/>
        </p:nvSpPr>
        <p:spPr>
          <a:xfrm>
            <a:off x="640080" y="2240280"/>
            <a:ext cx="10972800" cy="123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3600"/>
              <a:buFont typeface="Lexend Deca"/>
              <a:buNone/>
            </a:pPr>
            <a:r>
              <a:rPr b="0" i="0" lang="en-US" sz="3600" u="none" cap="none" strike="noStrike">
                <a:solidFill>
                  <a:srgbClr val="1C1C1C"/>
                </a:solidFill>
                <a:latin typeface="Lexend Deca"/>
                <a:ea typeface="Lexend Deca"/>
                <a:cs typeface="Lexend Deca"/>
                <a:sym typeface="Lexend Deca"/>
              </a:rPr>
              <a:t>WhatsApp is a channel.</a:t>
            </a:r>
            <a:endParaRPr b="0" i="0" sz="3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3600"/>
              <a:buFont typeface="Lexend Deca"/>
              <a:buNone/>
            </a:pPr>
            <a:r>
              <a:rPr b="0" i="0" lang="en-US" sz="3600" u="none" cap="none" strike="noStrike">
                <a:solidFill>
                  <a:srgbClr val="1C1C1C"/>
                </a:solidFill>
                <a:latin typeface="Lexend Deca"/>
                <a:ea typeface="Lexend Deca"/>
                <a:cs typeface="Lexend Deca"/>
                <a:sym typeface="Lexend Deca"/>
              </a:rPr>
              <a:t>It is not a database.</a:t>
            </a:r>
            <a:endParaRPr b="0" i="0" sz="3600" u="none" cap="none" strike="noStrike">
              <a:solidFill>
                <a:schemeClr val="dk1"/>
              </a:solidFill>
              <a:latin typeface="Calibri"/>
              <a:ea typeface="Calibri"/>
              <a:cs typeface="Calibri"/>
              <a:sym typeface="Calibri"/>
            </a:endParaRPr>
          </a:p>
        </p:txBody>
      </p:sp>
      <p:sp>
        <p:nvSpPr>
          <p:cNvPr id="578" name="Google Shape;578;g3f40c273fe1_0_561"/>
          <p:cNvSpPr/>
          <p:nvPr/>
        </p:nvSpPr>
        <p:spPr>
          <a:xfrm>
            <a:off x="640080" y="3566160"/>
            <a:ext cx="104241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If the phone </a:t>
            </a:r>
            <a:r>
              <a:rPr lang="en-US" sz="1800">
                <a:solidFill>
                  <a:srgbClr val="5A5A5A"/>
                </a:solidFill>
                <a:latin typeface="Lexend Deca"/>
                <a:ea typeface="Lexend Deca"/>
                <a:cs typeface="Lexend Deca"/>
                <a:sym typeface="Lexend Deca"/>
              </a:rPr>
              <a:t>gets blocked</a:t>
            </a:r>
            <a:r>
              <a:rPr b="0" i="0" lang="en-US" sz="1800" u="none" cap="none" strike="noStrike">
                <a:solidFill>
                  <a:srgbClr val="5A5A5A"/>
                </a:solidFill>
                <a:latin typeface="Lexend Deca"/>
                <a:ea typeface="Lexend Deca"/>
                <a:cs typeface="Lexend Deca"/>
                <a:sym typeface="Lexend Deca"/>
              </a:rPr>
              <a:t>, the business dies with it.</a:t>
            </a:r>
            <a:endParaRPr b="0" i="0" sz="1800" u="none" cap="none" strike="noStrike">
              <a:solidFill>
                <a:schemeClr val="dk1"/>
              </a:solidFill>
              <a:latin typeface="Calibri"/>
              <a:ea typeface="Calibri"/>
              <a:cs typeface="Calibri"/>
              <a:sym typeface="Calibri"/>
            </a:endParaRPr>
          </a:p>
        </p:txBody>
      </p:sp>
      <p:pic>
        <p:nvPicPr>
          <p:cNvPr descr="/home/workdir/artifacts/insert_assets/wms.png" id="579" name="Google Shape;579;g3f40c273fe1_0_561"/>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580" name="Google Shape;580;g3f40c273fe1_0_561"/>
          <p:cNvSpPr/>
          <p:nvPr/>
        </p:nvSpPr>
        <p:spPr>
          <a:xfrm>
            <a:off x="731520" y="6492240"/>
            <a:ext cx="9875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a:t>
            </a:r>
            <a:endParaRPr b="0" i="0" sz="1000" u="none" cap="none" strike="noStrike">
              <a:solidFill>
                <a:schemeClr val="dk1"/>
              </a:solidFill>
              <a:latin typeface="Calibri"/>
              <a:ea typeface="Calibri"/>
              <a:cs typeface="Calibri"/>
              <a:sym typeface="Calibri"/>
            </a:endParaRPr>
          </a:p>
        </p:txBody>
      </p:sp>
      <p:sp>
        <p:nvSpPr>
          <p:cNvPr id="581" name="Google Shape;581;g3f40c273fe1_0_561"/>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g3f40c273fe1_0_561"/>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a:t>
            </a:r>
            <a:endParaRPr b="0" i="0" sz="1000" u="none" cap="none" strike="noStrike">
              <a:solidFill>
                <a:schemeClr val="dk1"/>
              </a:solidFill>
              <a:latin typeface="Calibri"/>
              <a:ea typeface="Calibri"/>
              <a:cs typeface="Calibri"/>
              <a:sym typeface="Calibri"/>
            </a:endParaRPr>
          </a:p>
        </p:txBody>
      </p:sp>
      <p:pic>
        <p:nvPicPr>
          <p:cNvPr id="583" name="Google Shape;583;g3f40c273fe1_0_561"/>
          <p:cNvPicPr preferRelativeResize="0"/>
          <p:nvPr/>
        </p:nvPicPr>
        <p:blipFill rotWithShape="1">
          <a:blip r:embed="rId4">
            <a:alphaModFix/>
          </a:blip>
          <a:srcRect b="18307" l="23579" r="23579" t="18301"/>
          <a:stretch/>
        </p:blipFill>
        <p:spPr>
          <a:xfrm>
            <a:off x="7099050" y="1161925"/>
            <a:ext cx="4620900" cy="4620900"/>
          </a:xfrm>
          <a:prstGeom prst="ellipse">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26"/>
          <p:cNvSpPr/>
          <p:nvPr/>
        </p:nvSpPr>
        <p:spPr>
          <a:xfrm>
            <a:off x="0" y="0"/>
            <a:ext cx="12191695"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6"/>
          <p:cNvSpPr/>
          <p:nvPr/>
        </p:nvSpPr>
        <p:spPr>
          <a:xfrm>
            <a:off x="640075" y="1856245"/>
            <a:ext cx="10972800" cy="148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You have a crowd.</a:t>
            </a:r>
            <a:endParaRPr b="0" i="0" sz="4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Not a database.</a:t>
            </a:r>
            <a:endParaRPr b="0" i="0" sz="4000" u="none" cap="none" strike="noStrike">
              <a:solidFill>
                <a:schemeClr val="dk1"/>
              </a:solidFill>
              <a:latin typeface="Calibri"/>
              <a:ea typeface="Calibri"/>
              <a:cs typeface="Calibri"/>
              <a:sym typeface="Calibri"/>
            </a:endParaRPr>
          </a:p>
        </p:txBody>
      </p:sp>
      <p:sp>
        <p:nvSpPr>
          <p:cNvPr id="591" name="Google Shape;591;p26"/>
          <p:cNvSpPr/>
          <p:nvPr/>
        </p:nvSpPr>
        <p:spPr>
          <a:xfrm>
            <a:off x="640080" y="5138555"/>
            <a:ext cx="10058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If the platform disappears tomorrow, so does your audience.</a:t>
            </a:r>
            <a:endParaRPr b="0" i="0" sz="1800" u="none" cap="none" strike="noStrike">
              <a:solidFill>
                <a:schemeClr val="dk1"/>
              </a:solidFill>
              <a:latin typeface="Calibri"/>
              <a:ea typeface="Calibri"/>
              <a:cs typeface="Calibri"/>
              <a:sym typeface="Calibri"/>
            </a:endParaRPr>
          </a:p>
        </p:txBody>
      </p:sp>
      <p:pic>
        <p:nvPicPr>
          <p:cNvPr descr="/home/workdir/artifacts/sena_assets/wms.png" id="592" name="Google Shape;592;p26"/>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593" name="Google Shape;593;p26"/>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594" name="Google Shape;594;p26"/>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6"/>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25</a:t>
            </a:r>
            <a:endParaRPr b="0" i="0" sz="1000" u="none" cap="none" strike="noStrike">
              <a:solidFill>
                <a:schemeClr val="dk1"/>
              </a:solidFill>
              <a:latin typeface="Calibri"/>
              <a:ea typeface="Calibri"/>
              <a:cs typeface="Calibri"/>
              <a:sym typeface="Calibri"/>
            </a:endParaRPr>
          </a:p>
        </p:txBody>
      </p:sp>
      <p:pic>
        <p:nvPicPr>
          <p:cNvPr id="596" name="Google Shape;596;p26"/>
          <p:cNvPicPr preferRelativeResize="0"/>
          <p:nvPr/>
        </p:nvPicPr>
        <p:blipFill>
          <a:blip r:embed="rId4">
            <a:alphaModFix/>
          </a:blip>
          <a:stretch>
            <a:fillRect/>
          </a:stretch>
        </p:blipFill>
        <p:spPr>
          <a:xfrm>
            <a:off x="640065" y="3479475"/>
            <a:ext cx="1317000" cy="1317000"/>
          </a:xfrm>
          <a:prstGeom prst="ellipse">
            <a:avLst/>
          </a:prstGeom>
          <a:noFill/>
          <a:ln>
            <a:noFill/>
          </a:ln>
        </p:spPr>
      </p:pic>
      <p:pic>
        <p:nvPicPr>
          <p:cNvPr id="597" name="Google Shape;597;p26"/>
          <p:cNvPicPr preferRelativeResize="0"/>
          <p:nvPr/>
        </p:nvPicPr>
        <p:blipFill rotWithShape="1">
          <a:blip r:embed="rId5">
            <a:alphaModFix/>
          </a:blip>
          <a:srcRect b="18307" l="23579" r="23579" t="18301"/>
          <a:stretch/>
        </p:blipFill>
        <p:spPr>
          <a:xfrm>
            <a:off x="2586565" y="3479475"/>
            <a:ext cx="1317000" cy="1317000"/>
          </a:xfrm>
          <a:prstGeom prst="ellipse">
            <a:avLst/>
          </a:prstGeom>
          <a:noFill/>
          <a:ln>
            <a:noFill/>
          </a:ln>
        </p:spPr>
      </p:pic>
      <p:pic>
        <p:nvPicPr>
          <p:cNvPr id="598" name="Google Shape;598;p26"/>
          <p:cNvPicPr preferRelativeResize="0"/>
          <p:nvPr/>
        </p:nvPicPr>
        <p:blipFill rotWithShape="1">
          <a:blip r:embed="rId6">
            <a:alphaModFix/>
          </a:blip>
          <a:srcRect b="0" l="0" r="0" t="0"/>
          <a:stretch/>
        </p:blipFill>
        <p:spPr>
          <a:xfrm>
            <a:off x="4533065" y="3479475"/>
            <a:ext cx="1317000" cy="1317000"/>
          </a:xfrm>
          <a:prstGeom prst="ellipse">
            <a:avLst/>
          </a:prstGeom>
          <a:noFill/>
          <a:ln>
            <a:noFill/>
          </a:ln>
        </p:spPr>
      </p:pic>
      <p:pic>
        <p:nvPicPr>
          <p:cNvPr id="599" name="Google Shape;599;p26"/>
          <p:cNvPicPr preferRelativeResize="0"/>
          <p:nvPr/>
        </p:nvPicPr>
        <p:blipFill rotWithShape="1">
          <a:blip r:embed="rId7">
            <a:alphaModFix/>
          </a:blip>
          <a:srcRect b="8382" l="8382" r="8382" t="8382"/>
          <a:stretch/>
        </p:blipFill>
        <p:spPr>
          <a:xfrm>
            <a:off x="6479565" y="3479475"/>
            <a:ext cx="1317000" cy="1317000"/>
          </a:xfrm>
          <a:prstGeom prst="ellipse">
            <a:avLst/>
          </a:prstGeom>
          <a:noFill/>
          <a:ln>
            <a:noFill/>
          </a:ln>
        </p:spPr>
      </p:pic>
      <p:pic>
        <p:nvPicPr>
          <p:cNvPr id="600" name="Google Shape;600;p26" title="unnamed.png"/>
          <p:cNvPicPr preferRelativeResize="0"/>
          <p:nvPr/>
        </p:nvPicPr>
        <p:blipFill rotWithShape="1">
          <a:blip r:embed="rId8">
            <a:alphaModFix/>
          </a:blip>
          <a:srcRect b="0" l="0" r="0" t="0"/>
          <a:stretch/>
        </p:blipFill>
        <p:spPr>
          <a:xfrm>
            <a:off x="8426065" y="3479475"/>
            <a:ext cx="1317000" cy="1317000"/>
          </a:xfrm>
          <a:prstGeom prst="ellipse">
            <a:avLst/>
          </a:prstGeom>
          <a:noFill/>
          <a:ln>
            <a:noFill/>
          </a:ln>
        </p:spPr>
      </p:pic>
      <p:pic>
        <p:nvPicPr>
          <p:cNvPr id="601" name="Google Shape;601;p26"/>
          <p:cNvPicPr preferRelativeResize="0"/>
          <p:nvPr/>
        </p:nvPicPr>
        <p:blipFill rotWithShape="1">
          <a:blip r:embed="rId9">
            <a:alphaModFix/>
          </a:blip>
          <a:srcRect b="0" l="0" r="0" t="0"/>
          <a:stretch/>
        </p:blipFill>
        <p:spPr>
          <a:xfrm>
            <a:off x="10372565" y="3479475"/>
            <a:ext cx="1317000" cy="1317000"/>
          </a:xfrm>
          <a:prstGeom prst="ellipse">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g3f40c273fe1_0_575"/>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Capture</a:t>
            </a:r>
            <a:endParaRPr b="0" i="0" sz="1100" u="none" cap="none" strike="noStrike">
              <a:solidFill>
                <a:schemeClr val="dk1"/>
              </a:solidFill>
              <a:latin typeface="Calibri"/>
              <a:ea typeface="Calibri"/>
              <a:cs typeface="Calibri"/>
              <a:sym typeface="Calibri"/>
            </a:endParaRPr>
          </a:p>
        </p:txBody>
      </p:sp>
      <p:sp>
        <p:nvSpPr>
          <p:cNvPr id="608" name="Google Shape;608;g3f40c273fe1_0_575"/>
          <p:cNvSpPr/>
          <p:nvPr/>
        </p:nvSpPr>
        <p:spPr>
          <a:xfrm>
            <a:off x="457200" y="566928"/>
            <a:ext cx="11247000" cy="1051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People do not “store data”.</a:t>
            </a:r>
            <a:endParaRPr b="0" i="0" sz="28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They trade it.</a:t>
            </a:r>
            <a:endParaRPr b="0" i="0" sz="2800" u="none" cap="none" strike="noStrike">
              <a:solidFill>
                <a:schemeClr val="dk1"/>
              </a:solidFill>
              <a:latin typeface="Calibri"/>
              <a:ea typeface="Calibri"/>
              <a:cs typeface="Calibri"/>
              <a:sym typeface="Calibri"/>
            </a:endParaRPr>
          </a:p>
        </p:txBody>
      </p:sp>
      <p:sp>
        <p:nvSpPr>
          <p:cNvPr id="609" name="Google Shape;609;g3f40c273fe1_0_575"/>
          <p:cNvSpPr/>
          <p:nvPr/>
        </p:nvSpPr>
        <p:spPr>
          <a:xfrm>
            <a:off x="457200" y="1874520"/>
            <a:ext cx="3657600" cy="4160400"/>
          </a:xfrm>
          <a:prstGeom prst="roundRect">
            <a:avLst>
              <a:gd fmla="val 20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g3f40c273fe1_0_575"/>
          <p:cNvSpPr/>
          <p:nvPr/>
        </p:nvSpPr>
        <p:spPr>
          <a:xfrm>
            <a:off x="685800" y="2057400"/>
            <a:ext cx="32004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01</a:t>
            </a:r>
            <a:endParaRPr b="0" i="0" sz="1400" u="none" cap="none" strike="noStrike">
              <a:solidFill>
                <a:schemeClr val="dk1"/>
              </a:solidFill>
              <a:latin typeface="Calibri"/>
              <a:ea typeface="Calibri"/>
              <a:cs typeface="Calibri"/>
              <a:sym typeface="Calibri"/>
            </a:endParaRPr>
          </a:p>
        </p:txBody>
      </p:sp>
      <p:sp>
        <p:nvSpPr>
          <p:cNvPr id="611" name="Google Shape;611;g3f40c273fe1_0_575"/>
          <p:cNvSpPr/>
          <p:nvPr/>
        </p:nvSpPr>
        <p:spPr>
          <a:xfrm>
            <a:off x="685800" y="2468880"/>
            <a:ext cx="32004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The offer</a:t>
            </a:r>
            <a:endParaRPr b="0" i="0" sz="2000" u="none" cap="none" strike="noStrike">
              <a:solidFill>
                <a:schemeClr val="dk1"/>
              </a:solidFill>
              <a:latin typeface="Calibri"/>
              <a:ea typeface="Calibri"/>
              <a:cs typeface="Calibri"/>
              <a:sym typeface="Calibri"/>
            </a:endParaRPr>
          </a:p>
        </p:txBody>
      </p:sp>
      <p:sp>
        <p:nvSpPr>
          <p:cNvPr id="612" name="Google Shape;612;g3f40c273fe1_0_575"/>
          <p:cNvSpPr/>
          <p:nvPr/>
        </p:nvSpPr>
        <p:spPr>
          <a:xfrm>
            <a:off x="685800" y="3200400"/>
            <a:ext cx="3200400" cy="2469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A checklist, a 15-minute briefing, a Twi voice note, a seat on tonight’s live. Something they want more than they fear the form.</a:t>
            </a:r>
            <a:endParaRPr b="0" i="0" sz="1500" u="none" cap="none" strike="noStrike">
              <a:solidFill>
                <a:schemeClr val="dk1"/>
              </a:solidFill>
              <a:latin typeface="Calibri"/>
              <a:ea typeface="Calibri"/>
              <a:cs typeface="Calibri"/>
              <a:sym typeface="Calibri"/>
            </a:endParaRPr>
          </a:p>
        </p:txBody>
      </p:sp>
      <p:sp>
        <p:nvSpPr>
          <p:cNvPr id="613" name="Google Shape;613;g3f40c273fe1_0_575"/>
          <p:cNvSpPr/>
          <p:nvPr/>
        </p:nvSpPr>
        <p:spPr>
          <a:xfrm>
            <a:off x="4297680" y="1874520"/>
            <a:ext cx="3657600" cy="4160400"/>
          </a:xfrm>
          <a:prstGeom prst="roundRect">
            <a:avLst>
              <a:gd fmla="val 2000" name="adj"/>
            </a:avLst>
          </a:prstGeom>
          <a:solidFill>
            <a:srgbClr val="6B86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g3f40c273fe1_0_575"/>
          <p:cNvSpPr/>
          <p:nvPr/>
        </p:nvSpPr>
        <p:spPr>
          <a:xfrm>
            <a:off x="4526280" y="2057400"/>
            <a:ext cx="32004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3F3"/>
              </a:buClr>
              <a:buSzPts val="1400"/>
              <a:buFont typeface="Lexend Deca"/>
              <a:buNone/>
            </a:pPr>
            <a:r>
              <a:rPr b="0" i="0" lang="en-US" sz="1400" u="none" cap="none" strike="noStrike">
                <a:solidFill>
                  <a:srgbClr val="F3F3F3"/>
                </a:solidFill>
                <a:latin typeface="Lexend Deca"/>
                <a:ea typeface="Lexend Deca"/>
                <a:cs typeface="Lexend Deca"/>
                <a:sym typeface="Lexend Deca"/>
              </a:rPr>
              <a:t>02</a:t>
            </a:r>
            <a:endParaRPr b="0" i="0" sz="1400" u="none" cap="none" strike="noStrike">
              <a:solidFill>
                <a:schemeClr val="dk1"/>
              </a:solidFill>
              <a:latin typeface="Calibri"/>
              <a:ea typeface="Calibri"/>
              <a:cs typeface="Calibri"/>
              <a:sym typeface="Calibri"/>
            </a:endParaRPr>
          </a:p>
        </p:txBody>
      </p:sp>
      <p:sp>
        <p:nvSpPr>
          <p:cNvPr id="615" name="Google Shape;615;g3f40c273fe1_0_575"/>
          <p:cNvSpPr/>
          <p:nvPr/>
        </p:nvSpPr>
        <p:spPr>
          <a:xfrm>
            <a:off x="4526280" y="2468880"/>
            <a:ext cx="32004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Lexend Deca"/>
              <a:buNone/>
            </a:pPr>
            <a:r>
              <a:rPr b="0" i="0" lang="en-US" sz="2000" u="none" cap="none" strike="noStrike">
                <a:solidFill>
                  <a:srgbClr val="FFFFFF"/>
                </a:solidFill>
                <a:latin typeface="Lexend Deca"/>
                <a:ea typeface="Lexend Deca"/>
                <a:cs typeface="Lexend Deca"/>
                <a:sym typeface="Lexend Deca"/>
              </a:rPr>
              <a:t>The form</a:t>
            </a:r>
            <a:endParaRPr b="0" i="0" sz="2000" u="none" cap="none" strike="noStrike">
              <a:solidFill>
                <a:schemeClr val="dk1"/>
              </a:solidFill>
              <a:latin typeface="Calibri"/>
              <a:ea typeface="Calibri"/>
              <a:cs typeface="Calibri"/>
              <a:sym typeface="Calibri"/>
            </a:endParaRPr>
          </a:p>
        </p:txBody>
      </p:sp>
      <p:sp>
        <p:nvSpPr>
          <p:cNvPr id="616" name="Google Shape;616;g3f40c273fe1_0_575"/>
          <p:cNvSpPr/>
          <p:nvPr/>
        </p:nvSpPr>
        <p:spPr>
          <a:xfrm>
            <a:off x="4526280" y="3200400"/>
            <a:ext cx="3200400" cy="2469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3F3"/>
              </a:buClr>
              <a:buSzPts val="1500"/>
              <a:buFont typeface="Lexend Deca"/>
              <a:buNone/>
            </a:pPr>
            <a:r>
              <a:rPr b="0" i="0" lang="en-US" sz="1500" u="none" cap="none" strike="noStrike">
                <a:solidFill>
                  <a:srgbClr val="F3F3F3"/>
                </a:solidFill>
                <a:latin typeface="Lexend Deca"/>
                <a:ea typeface="Lexend Deca"/>
                <a:cs typeface="Lexend Deca"/>
                <a:sym typeface="Lexend Deca"/>
              </a:rPr>
              <a:t>Four fields only: name, WhatsApp number, have you traded, what do you want to learn. Everything else comes later.</a:t>
            </a:r>
            <a:endParaRPr b="0" i="0" sz="1500" u="none" cap="none" strike="noStrike">
              <a:solidFill>
                <a:schemeClr val="dk1"/>
              </a:solidFill>
              <a:latin typeface="Calibri"/>
              <a:ea typeface="Calibri"/>
              <a:cs typeface="Calibri"/>
              <a:sym typeface="Calibri"/>
            </a:endParaRPr>
          </a:p>
        </p:txBody>
      </p:sp>
      <p:sp>
        <p:nvSpPr>
          <p:cNvPr id="617" name="Google Shape;617;g3f40c273fe1_0_575"/>
          <p:cNvSpPr/>
          <p:nvPr/>
        </p:nvSpPr>
        <p:spPr>
          <a:xfrm>
            <a:off x="8138160" y="1874520"/>
            <a:ext cx="3657600" cy="4160400"/>
          </a:xfrm>
          <a:prstGeom prst="roundRect">
            <a:avLst>
              <a:gd fmla="val 2000" name="adj"/>
            </a:avLst>
          </a:prstGeom>
          <a:solidFill>
            <a:srgbClr val="D9A7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g3f40c273fe1_0_575"/>
          <p:cNvSpPr/>
          <p:nvPr/>
        </p:nvSpPr>
        <p:spPr>
          <a:xfrm>
            <a:off x="8366760" y="2057400"/>
            <a:ext cx="32004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3F3"/>
              </a:buClr>
              <a:buSzPts val="1400"/>
              <a:buFont typeface="Lexend Deca"/>
              <a:buNone/>
            </a:pPr>
            <a:r>
              <a:rPr b="0" i="0" lang="en-US" sz="1400" u="none" cap="none" strike="noStrike">
                <a:solidFill>
                  <a:srgbClr val="F3F3F3"/>
                </a:solidFill>
                <a:latin typeface="Lexend Deca"/>
                <a:ea typeface="Lexend Deca"/>
                <a:cs typeface="Lexend Deca"/>
                <a:sym typeface="Lexend Deca"/>
              </a:rPr>
              <a:t>03</a:t>
            </a:r>
            <a:endParaRPr b="0" i="0" sz="1400" u="none" cap="none" strike="noStrike">
              <a:solidFill>
                <a:schemeClr val="dk1"/>
              </a:solidFill>
              <a:latin typeface="Calibri"/>
              <a:ea typeface="Calibri"/>
              <a:cs typeface="Calibri"/>
              <a:sym typeface="Calibri"/>
            </a:endParaRPr>
          </a:p>
        </p:txBody>
      </p:sp>
      <p:sp>
        <p:nvSpPr>
          <p:cNvPr id="619" name="Google Shape;619;g3f40c273fe1_0_575"/>
          <p:cNvSpPr/>
          <p:nvPr/>
        </p:nvSpPr>
        <p:spPr>
          <a:xfrm>
            <a:off x="8366760" y="2468880"/>
            <a:ext cx="32004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Lexend Deca"/>
              <a:buNone/>
            </a:pPr>
            <a:r>
              <a:rPr b="0" i="0" lang="en-US" sz="2000" u="none" cap="none" strike="noStrike">
                <a:solidFill>
                  <a:srgbClr val="FFFFFF"/>
                </a:solidFill>
                <a:latin typeface="Lexend Deca"/>
                <a:ea typeface="Lexend Deca"/>
                <a:cs typeface="Lexend Deca"/>
                <a:sym typeface="Lexend Deca"/>
              </a:rPr>
              <a:t>The habit</a:t>
            </a:r>
            <a:endParaRPr b="0" i="0" sz="2000" u="none" cap="none" strike="noStrike">
              <a:solidFill>
                <a:schemeClr val="dk1"/>
              </a:solidFill>
              <a:latin typeface="Calibri"/>
              <a:ea typeface="Calibri"/>
              <a:cs typeface="Calibri"/>
              <a:sym typeface="Calibri"/>
            </a:endParaRPr>
          </a:p>
        </p:txBody>
      </p:sp>
      <p:sp>
        <p:nvSpPr>
          <p:cNvPr id="620" name="Google Shape;620;g3f40c273fe1_0_575"/>
          <p:cNvSpPr/>
          <p:nvPr/>
        </p:nvSpPr>
        <p:spPr>
          <a:xfrm>
            <a:off x="8366760" y="3200400"/>
            <a:ext cx="3200400" cy="2469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3F3F3"/>
              </a:buClr>
              <a:buSzPts val="1500"/>
              <a:buFont typeface="Lexend Deca"/>
              <a:buNone/>
            </a:pPr>
            <a:r>
              <a:rPr b="0" i="0" lang="en-US" sz="1500" u="none" cap="none" strike="noStrike">
                <a:solidFill>
                  <a:srgbClr val="F3F3F3"/>
                </a:solidFill>
                <a:latin typeface="Lexend Deca"/>
                <a:ea typeface="Lexend Deca"/>
                <a:cs typeface="Lexend Deca"/>
                <a:sym typeface="Lexend Deca"/>
              </a:rPr>
              <a:t>Every post, video, live and Telegram pin ends on the same link. One door. Not five.</a:t>
            </a:r>
            <a:endParaRPr b="0" i="0" sz="1500" u="none" cap="none" strike="noStrike">
              <a:solidFill>
                <a:schemeClr val="dk1"/>
              </a:solidFill>
              <a:latin typeface="Calibri"/>
              <a:ea typeface="Calibri"/>
              <a:cs typeface="Calibri"/>
              <a:sym typeface="Calibri"/>
            </a:endParaRPr>
          </a:p>
        </p:txBody>
      </p:sp>
      <p:pic>
        <p:nvPicPr>
          <p:cNvPr descr="/home/workdir/artifacts/insert_assets/wms.png" id="621" name="Google Shape;621;g3f40c273fe1_0_575"/>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622" name="Google Shape;622;g3f40c273fe1_0_575"/>
          <p:cNvSpPr/>
          <p:nvPr/>
        </p:nvSpPr>
        <p:spPr>
          <a:xfrm>
            <a:off x="731520" y="6492240"/>
            <a:ext cx="9875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a:t>
            </a:r>
            <a:endParaRPr b="0" i="0" sz="1000" u="none" cap="none" strike="noStrike">
              <a:solidFill>
                <a:schemeClr val="dk1"/>
              </a:solidFill>
              <a:latin typeface="Calibri"/>
              <a:ea typeface="Calibri"/>
              <a:cs typeface="Calibri"/>
              <a:sym typeface="Calibri"/>
            </a:endParaRPr>
          </a:p>
        </p:txBody>
      </p:sp>
      <p:sp>
        <p:nvSpPr>
          <p:cNvPr id="623" name="Google Shape;623;g3f40c273fe1_0_575"/>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g3f40c273fe1_0_575"/>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3</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g3f40c273fe1_0_599"/>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The door</a:t>
            </a:r>
            <a:endParaRPr b="0" i="0" sz="1100" u="none" cap="none" strike="noStrike">
              <a:solidFill>
                <a:schemeClr val="dk1"/>
              </a:solidFill>
              <a:latin typeface="Calibri"/>
              <a:ea typeface="Calibri"/>
              <a:cs typeface="Calibri"/>
              <a:sym typeface="Calibri"/>
            </a:endParaRPr>
          </a:p>
        </p:txBody>
      </p:sp>
      <p:sp>
        <p:nvSpPr>
          <p:cNvPr id="631" name="Google Shape;631;g3f40c273fe1_0_599"/>
          <p:cNvSpPr/>
          <p:nvPr/>
        </p:nvSpPr>
        <p:spPr>
          <a:xfrm>
            <a:off x="457200" y="566928"/>
            <a:ext cx="58521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This is the first real tool.</a:t>
            </a:r>
            <a:endParaRPr b="0" i="0" sz="2600" u="none" cap="none" strike="noStrike">
              <a:solidFill>
                <a:schemeClr val="dk1"/>
              </a:solidFill>
              <a:latin typeface="Calibri"/>
              <a:ea typeface="Calibri"/>
              <a:cs typeface="Calibri"/>
              <a:sym typeface="Calibri"/>
            </a:endParaRPr>
          </a:p>
        </p:txBody>
      </p:sp>
      <p:sp>
        <p:nvSpPr>
          <p:cNvPr id="632" name="Google Shape;632;g3f40c273fe1_0_599"/>
          <p:cNvSpPr/>
          <p:nvPr/>
        </p:nvSpPr>
        <p:spPr>
          <a:xfrm>
            <a:off x="457200" y="1097280"/>
            <a:ext cx="5852100" cy="1051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Free. Works on a Tecno. Writes itself into a Sheet. No partner in this room needs a developer to open a door.</a:t>
            </a:r>
            <a:endParaRPr b="0" i="0" sz="1500" u="none" cap="none" strike="noStrike">
              <a:solidFill>
                <a:schemeClr val="dk1"/>
              </a:solidFill>
              <a:latin typeface="Calibri"/>
              <a:ea typeface="Calibri"/>
              <a:cs typeface="Calibri"/>
              <a:sym typeface="Calibri"/>
            </a:endParaRPr>
          </a:p>
        </p:txBody>
      </p:sp>
      <p:sp>
        <p:nvSpPr>
          <p:cNvPr id="633" name="Google Shape;633;g3f40c273fe1_0_599"/>
          <p:cNvSpPr/>
          <p:nvPr/>
        </p:nvSpPr>
        <p:spPr>
          <a:xfrm>
            <a:off x="457200" y="2286000"/>
            <a:ext cx="58521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500"/>
              <a:buFont typeface="Lexend Deca"/>
              <a:buNone/>
            </a:pPr>
            <a:r>
              <a:rPr b="0" i="0" lang="en-US" sz="1500" u="none" cap="none" strike="noStrike">
                <a:solidFill>
                  <a:srgbClr val="1C1C1C"/>
                </a:solidFill>
                <a:latin typeface="Lexend Deca"/>
                <a:ea typeface="Lexend Deca"/>
                <a:cs typeface="Lexend Deca"/>
                <a:sym typeface="Lexend Deca"/>
              </a:rPr>
              <a:t>01   Link in bio, pinned Telegram post, end of every video.</a:t>
            </a:r>
            <a:endParaRPr b="0" i="0" sz="1500" u="none" cap="none" strike="noStrike">
              <a:solidFill>
                <a:schemeClr val="dk1"/>
              </a:solidFill>
              <a:latin typeface="Calibri"/>
              <a:ea typeface="Calibri"/>
              <a:cs typeface="Calibri"/>
              <a:sym typeface="Calibri"/>
            </a:endParaRPr>
          </a:p>
        </p:txBody>
      </p:sp>
      <p:sp>
        <p:nvSpPr>
          <p:cNvPr id="634" name="Google Shape;634;g3f40c273fe1_0_599"/>
          <p:cNvSpPr/>
          <p:nvPr/>
        </p:nvSpPr>
        <p:spPr>
          <a:xfrm>
            <a:off x="457200" y="3063240"/>
            <a:ext cx="58521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500"/>
              <a:buFont typeface="Lexend Deca"/>
              <a:buNone/>
            </a:pPr>
            <a:r>
              <a:rPr b="0" i="0" lang="en-US" sz="1500" u="none" cap="none" strike="noStrike">
                <a:solidFill>
                  <a:srgbClr val="1C1C1C"/>
                </a:solidFill>
                <a:latin typeface="Lexend Deca"/>
                <a:ea typeface="Lexend Deca"/>
                <a:cs typeface="Lexend Deca"/>
                <a:sym typeface="Lexend Deca"/>
              </a:rPr>
              <a:t>02   Short link: bit.ly / TinyURL. </a:t>
            </a:r>
            <a:r>
              <a:rPr lang="en-US" sz="1500">
                <a:solidFill>
                  <a:srgbClr val="1C1C1C"/>
                </a:solidFill>
                <a:latin typeface="Lexend Deca"/>
                <a:ea typeface="Lexend Deca"/>
                <a:cs typeface="Lexend Deca"/>
                <a:sym typeface="Lexend Deca"/>
              </a:rPr>
              <a:t>Brand it a special closed community</a:t>
            </a:r>
            <a:endParaRPr b="0" i="0" sz="1500" u="none" cap="none" strike="noStrike">
              <a:solidFill>
                <a:schemeClr val="dk1"/>
              </a:solidFill>
              <a:latin typeface="Calibri"/>
              <a:ea typeface="Calibri"/>
              <a:cs typeface="Calibri"/>
              <a:sym typeface="Calibri"/>
            </a:endParaRPr>
          </a:p>
        </p:txBody>
      </p:sp>
      <p:sp>
        <p:nvSpPr>
          <p:cNvPr id="635" name="Google Shape;635;g3f40c273fe1_0_599"/>
          <p:cNvSpPr/>
          <p:nvPr/>
        </p:nvSpPr>
        <p:spPr>
          <a:xfrm>
            <a:off x="457200" y="3840480"/>
            <a:ext cx="58521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500"/>
              <a:buFont typeface="Lexend Deca"/>
              <a:buNone/>
            </a:pPr>
            <a:r>
              <a:rPr b="0" i="0" lang="en-US" sz="1500" u="none" cap="none" strike="noStrike">
                <a:solidFill>
                  <a:srgbClr val="1C1C1C"/>
                </a:solidFill>
                <a:latin typeface="Lexend Deca"/>
                <a:ea typeface="Lexend Deca"/>
                <a:cs typeface="Lexend Deca"/>
                <a:sym typeface="Lexend Deca"/>
              </a:rPr>
              <a:t>03   Thank-you page = WhatsApp or Telegram bot, not a dead screen.</a:t>
            </a:r>
            <a:endParaRPr b="0" i="0" sz="1500" u="none" cap="none" strike="noStrike">
              <a:solidFill>
                <a:schemeClr val="dk1"/>
              </a:solidFill>
              <a:latin typeface="Calibri"/>
              <a:ea typeface="Calibri"/>
              <a:cs typeface="Calibri"/>
              <a:sym typeface="Calibri"/>
            </a:endParaRPr>
          </a:p>
        </p:txBody>
      </p:sp>
      <p:sp>
        <p:nvSpPr>
          <p:cNvPr id="636" name="Google Shape;636;g3f40c273fe1_0_599"/>
          <p:cNvSpPr/>
          <p:nvPr/>
        </p:nvSpPr>
        <p:spPr>
          <a:xfrm>
            <a:off x="457200" y="4617720"/>
            <a:ext cx="58521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500"/>
              <a:buFont typeface="Lexend Deca"/>
              <a:buNone/>
            </a:pPr>
            <a:r>
              <a:rPr b="0" i="0" lang="en-US" sz="1500" u="none" cap="none" strike="noStrike">
                <a:solidFill>
                  <a:srgbClr val="1C1C1C"/>
                </a:solidFill>
                <a:latin typeface="Lexend Deca"/>
                <a:ea typeface="Lexend Deca"/>
                <a:cs typeface="Lexend Deca"/>
                <a:sym typeface="Lexend Deca"/>
              </a:rPr>
              <a:t>04   Turn on email notifications so a lead is not sitting overnight.</a:t>
            </a:r>
            <a:endParaRPr b="0" i="0" sz="1500" u="none" cap="none" strike="noStrike">
              <a:solidFill>
                <a:schemeClr val="dk1"/>
              </a:solidFill>
              <a:latin typeface="Calibri"/>
              <a:ea typeface="Calibri"/>
              <a:cs typeface="Calibri"/>
              <a:sym typeface="Calibri"/>
            </a:endParaRPr>
          </a:p>
        </p:txBody>
      </p:sp>
      <p:pic>
        <p:nvPicPr>
          <p:cNvPr descr="/home/workdir/artifacts/insert_assets/forms.jpg" id="637" name="Google Shape;637;g3f40c273fe1_0_599"/>
          <p:cNvPicPr preferRelativeResize="0"/>
          <p:nvPr/>
        </p:nvPicPr>
        <p:blipFill rotWithShape="1">
          <a:blip r:embed="rId3">
            <a:alphaModFix/>
          </a:blip>
          <a:srcRect b="0" l="23665" r="23665" t="0"/>
          <a:stretch/>
        </p:blipFill>
        <p:spPr>
          <a:xfrm>
            <a:off x="6485200" y="640075"/>
            <a:ext cx="5264850" cy="5440674"/>
          </a:xfrm>
          <a:prstGeom prst="rect">
            <a:avLst/>
          </a:prstGeom>
          <a:noFill/>
          <a:ln>
            <a:noFill/>
          </a:ln>
        </p:spPr>
      </p:pic>
      <p:pic>
        <p:nvPicPr>
          <p:cNvPr descr="/home/workdir/artifacts/insert_assets/wms.png" id="638" name="Google Shape;638;g3f40c273fe1_0_599"/>
          <p:cNvPicPr preferRelativeResize="0"/>
          <p:nvPr/>
        </p:nvPicPr>
        <p:blipFill rotWithShape="1">
          <a:blip r:embed="rId4">
            <a:alphaModFix/>
          </a:blip>
          <a:srcRect b="0" l="0" r="0" t="0"/>
          <a:stretch/>
        </p:blipFill>
        <p:spPr>
          <a:xfrm>
            <a:off x="347472" y="6473952"/>
            <a:ext cx="292608" cy="292608"/>
          </a:xfrm>
          <a:prstGeom prst="rect">
            <a:avLst/>
          </a:prstGeom>
          <a:noFill/>
          <a:ln>
            <a:noFill/>
          </a:ln>
        </p:spPr>
      </p:pic>
      <p:sp>
        <p:nvSpPr>
          <p:cNvPr id="639" name="Google Shape;639;g3f40c273fe1_0_599"/>
          <p:cNvSpPr/>
          <p:nvPr/>
        </p:nvSpPr>
        <p:spPr>
          <a:xfrm>
            <a:off x="731520" y="6492240"/>
            <a:ext cx="9875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a:t>
            </a:r>
            <a:endParaRPr b="0" i="0" sz="1000" u="none" cap="none" strike="noStrike">
              <a:solidFill>
                <a:schemeClr val="dk1"/>
              </a:solidFill>
              <a:latin typeface="Calibri"/>
              <a:ea typeface="Calibri"/>
              <a:cs typeface="Calibri"/>
              <a:sym typeface="Calibri"/>
            </a:endParaRPr>
          </a:p>
        </p:txBody>
      </p:sp>
      <p:sp>
        <p:nvSpPr>
          <p:cNvPr id="640" name="Google Shape;640;g3f40c273fe1_0_599"/>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g3f40c273fe1_0_599"/>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4</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29"/>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CRM</a:t>
            </a:r>
            <a:endParaRPr b="0" i="0" sz="1100" u="none" cap="none" strike="noStrike">
              <a:solidFill>
                <a:schemeClr val="dk1"/>
              </a:solidFill>
              <a:latin typeface="Calibri"/>
              <a:ea typeface="Calibri"/>
              <a:cs typeface="Calibri"/>
              <a:sym typeface="Calibri"/>
            </a:endParaRPr>
          </a:p>
        </p:txBody>
      </p:sp>
      <p:sp>
        <p:nvSpPr>
          <p:cNvPr id="648" name="Google Shape;648;p29"/>
          <p:cNvSpPr/>
          <p:nvPr/>
        </p:nvSpPr>
        <p:spPr>
          <a:xfrm>
            <a:off x="457200" y="530352"/>
            <a:ext cx="112471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A spreadsheet is a legitimate CRM.</a:t>
            </a:r>
            <a:endParaRPr b="0" i="0" sz="2600" u="none" cap="none" strike="noStrike">
              <a:solidFill>
                <a:schemeClr val="dk1"/>
              </a:solidFill>
              <a:latin typeface="Calibri"/>
              <a:ea typeface="Calibri"/>
              <a:cs typeface="Calibri"/>
              <a:sym typeface="Calibri"/>
            </a:endParaRPr>
          </a:p>
        </p:txBody>
      </p:sp>
      <p:sp>
        <p:nvSpPr>
          <p:cNvPr id="649" name="Google Shape;649;p29"/>
          <p:cNvSpPr/>
          <p:nvPr/>
        </p:nvSpPr>
        <p:spPr>
          <a:xfrm>
            <a:off x="457200" y="1234440"/>
            <a:ext cx="2788920" cy="470916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9"/>
          <p:cNvSpPr/>
          <p:nvPr/>
        </p:nvSpPr>
        <p:spPr>
          <a:xfrm>
            <a:off x="640080" y="1508760"/>
            <a:ext cx="2423160" cy="1188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One row per person</a:t>
            </a:r>
            <a:endParaRPr b="0" i="0" sz="2000" u="none" cap="none" strike="noStrike">
              <a:solidFill>
                <a:schemeClr val="dk1"/>
              </a:solidFill>
              <a:latin typeface="Calibri"/>
              <a:ea typeface="Calibri"/>
              <a:cs typeface="Calibri"/>
              <a:sym typeface="Calibri"/>
            </a:endParaRPr>
          </a:p>
        </p:txBody>
      </p:sp>
      <p:sp>
        <p:nvSpPr>
          <p:cNvPr id="651" name="Google Shape;651;p29"/>
          <p:cNvSpPr/>
          <p:nvPr/>
        </p:nvSpPr>
        <p:spPr>
          <a:xfrm>
            <a:off x="640080" y="2880360"/>
            <a:ext cx="2423160" cy="23774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One column per thing you need to know.</a:t>
            </a:r>
            <a:endParaRPr b="0" i="0" sz="1500" u="none" cap="none" strike="noStrike">
              <a:solidFill>
                <a:schemeClr val="dk1"/>
              </a:solidFill>
              <a:latin typeface="Calibri"/>
              <a:ea typeface="Calibri"/>
              <a:cs typeface="Calibri"/>
              <a:sym typeface="Calibri"/>
            </a:endParaRPr>
          </a:p>
        </p:txBody>
      </p:sp>
      <p:sp>
        <p:nvSpPr>
          <p:cNvPr id="652" name="Google Shape;652;p29"/>
          <p:cNvSpPr/>
          <p:nvPr/>
        </p:nvSpPr>
        <p:spPr>
          <a:xfrm>
            <a:off x="3383280" y="1234440"/>
            <a:ext cx="2788920" cy="470916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9"/>
          <p:cNvSpPr/>
          <p:nvPr/>
        </p:nvSpPr>
        <p:spPr>
          <a:xfrm>
            <a:off x="3566160" y="1508760"/>
            <a:ext cx="2423160" cy="1188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Status</a:t>
            </a:r>
            <a:endParaRPr b="0" i="0" sz="2000" u="none" cap="none" strike="noStrike">
              <a:solidFill>
                <a:schemeClr val="dk1"/>
              </a:solidFill>
              <a:latin typeface="Calibri"/>
              <a:ea typeface="Calibri"/>
              <a:cs typeface="Calibri"/>
              <a:sym typeface="Calibri"/>
            </a:endParaRPr>
          </a:p>
        </p:txBody>
      </p:sp>
      <p:sp>
        <p:nvSpPr>
          <p:cNvPr id="654" name="Google Shape;654;p29"/>
          <p:cNvSpPr/>
          <p:nvPr/>
        </p:nvSpPr>
        <p:spPr>
          <a:xfrm>
            <a:off x="3566160" y="2880360"/>
            <a:ext cx="2423160" cy="23774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New · Contacted · Opened · Funded · Active · Dormant</a:t>
            </a:r>
            <a:endParaRPr b="0" i="0" sz="1500" u="none" cap="none" strike="noStrike">
              <a:solidFill>
                <a:schemeClr val="dk1"/>
              </a:solidFill>
              <a:latin typeface="Calibri"/>
              <a:ea typeface="Calibri"/>
              <a:cs typeface="Calibri"/>
              <a:sym typeface="Calibri"/>
            </a:endParaRPr>
          </a:p>
        </p:txBody>
      </p:sp>
      <p:sp>
        <p:nvSpPr>
          <p:cNvPr id="655" name="Google Shape;655;p29"/>
          <p:cNvSpPr/>
          <p:nvPr/>
        </p:nvSpPr>
        <p:spPr>
          <a:xfrm>
            <a:off x="6309360" y="1234440"/>
            <a:ext cx="2788920" cy="4709160"/>
          </a:xfrm>
          <a:prstGeom prst="roundRect">
            <a:avLst>
              <a:gd fmla="val 2623"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9"/>
          <p:cNvSpPr/>
          <p:nvPr/>
        </p:nvSpPr>
        <p:spPr>
          <a:xfrm>
            <a:off x="6492240" y="1508760"/>
            <a:ext cx="2423160" cy="1188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Lexend Deca"/>
              <a:buNone/>
            </a:pPr>
            <a:r>
              <a:rPr b="0" i="0" lang="en-US" sz="2000" u="none" cap="none" strike="noStrike">
                <a:solidFill>
                  <a:srgbClr val="FFFFFF"/>
                </a:solidFill>
                <a:latin typeface="Lexend Deca"/>
                <a:ea typeface="Lexend Deca"/>
                <a:cs typeface="Lexend Deca"/>
                <a:sym typeface="Lexend Deca"/>
              </a:rPr>
              <a:t>Last-contact date</a:t>
            </a:r>
            <a:endParaRPr b="0" i="0" sz="2000" u="none" cap="none" strike="noStrike">
              <a:solidFill>
                <a:schemeClr val="dk1"/>
              </a:solidFill>
              <a:latin typeface="Calibri"/>
              <a:ea typeface="Calibri"/>
              <a:cs typeface="Calibri"/>
              <a:sym typeface="Calibri"/>
            </a:endParaRPr>
          </a:p>
        </p:txBody>
      </p:sp>
      <p:sp>
        <p:nvSpPr>
          <p:cNvPr id="657" name="Google Shape;657;p29"/>
          <p:cNvSpPr/>
          <p:nvPr/>
        </p:nvSpPr>
        <p:spPr>
          <a:xfrm>
            <a:off x="6492240" y="2880360"/>
            <a:ext cx="2423160" cy="23774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8C8"/>
              </a:buClr>
              <a:buSzPts val="1500"/>
              <a:buFont typeface="Lexend Deca"/>
              <a:buNone/>
            </a:pPr>
            <a:r>
              <a:rPr b="0" i="0" lang="en-US" sz="1500" u="none" cap="none" strike="noStrike">
                <a:solidFill>
                  <a:srgbClr val="C8C8C8"/>
                </a:solidFill>
                <a:latin typeface="Lexend Deca"/>
                <a:ea typeface="Lexend Deca"/>
                <a:cs typeface="Lexend Deca"/>
                <a:sym typeface="Lexend Deca"/>
              </a:rPr>
              <a:t>This column tells you who is being neglected.</a:t>
            </a:r>
            <a:endParaRPr b="0" i="0" sz="1500" u="none" cap="none" strike="noStrike">
              <a:solidFill>
                <a:schemeClr val="dk1"/>
              </a:solidFill>
              <a:latin typeface="Calibri"/>
              <a:ea typeface="Calibri"/>
              <a:cs typeface="Calibri"/>
              <a:sym typeface="Calibri"/>
            </a:endParaRPr>
          </a:p>
        </p:txBody>
      </p:sp>
      <p:sp>
        <p:nvSpPr>
          <p:cNvPr id="658" name="Google Shape;658;p29"/>
          <p:cNvSpPr/>
          <p:nvPr/>
        </p:nvSpPr>
        <p:spPr>
          <a:xfrm>
            <a:off x="9235440" y="1234440"/>
            <a:ext cx="2788920" cy="470916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9"/>
          <p:cNvSpPr/>
          <p:nvPr/>
        </p:nvSpPr>
        <p:spPr>
          <a:xfrm>
            <a:off x="9418320" y="1508760"/>
            <a:ext cx="2423160" cy="1188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Form → sheet</a:t>
            </a:r>
            <a:endParaRPr b="0" i="0" sz="2000" u="none" cap="none" strike="noStrike">
              <a:solidFill>
                <a:schemeClr val="dk1"/>
              </a:solidFill>
              <a:latin typeface="Calibri"/>
              <a:ea typeface="Calibri"/>
              <a:cs typeface="Calibri"/>
              <a:sym typeface="Calibri"/>
            </a:endParaRPr>
          </a:p>
        </p:txBody>
      </p:sp>
      <p:sp>
        <p:nvSpPr>
          <p:cNvPr id="660" name="Google Shape;660;p29"/>
          <p:cNvSpPr/>
          <p:nvPr/>
        </p:nvSpPr>
        <p:spPr>
          <a:xfrm>
            <a:off x="9418320" y="2880360"/>
            <a:ext cx="2423160" cy="23774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Entries arrive automatically. No copy-paste.</a:t>
            </a:r>
            <a:endParaRPr b="0" i="0" sz="1500" u="none" cap="none" strike="noStrike">
              <a:solidFill>
                <a:schemeClr val="dk1"/>
              </a:solidFill>
              <a:latin typeface="Calibri"/>
              <a:ea typeface="Calibri"/>
              <a:cs typeface="Calibri"/>
              <a:sym typeface="Calibri"/>
            </a:endParaRPr>
          </a:p>
        </p:txBody>
      </p:sp>
      <p:pic>
        <p:nvPicPr>
          <p:cNvPr descr="/home/workdir/artifacts/sena_assets/wms.png" id="661" name="Google Shape;661;p29"/>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662" name="Google Shape;662;p29"/>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663" name="Google Shape;663;p29"/>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9"/>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28</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g3f40c273fe1_0_615"/>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The first CRM  ·  Google Sheets</a:t>
            </a:r>
            <a:endParaRPr b="0" i="0" sz="1100" u="none" cap="none" strike="noStrike">
              <a:solidFill>
                <a:schemeClr val="dk1"/>
              </a:solidFill>
              <a:latin typeface="Calibri"/>
              <a:ea typeface="Calibri"/>
              <a:cs typeface="Calibri"/>
              <a:sym typeface="Calibri"/>
            </a:endParaRPr>
          </a:p>
        </p:txBody>
      </p:sp>
      <p:sp>
        <p:nvSpPr>
          <p:cNvPr id="671" name="Google Shape;671;g3f40c273fe1_0_615"/>
          <p:cNvSpPr/>
          <p:nvPr/>
        </p:nvSpPr>
        <p:spPr>
          <a:xfrm>
            <a:off x="457200" y="566928"/>
            <a:ext cx="112470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A sheet with stages is a CRM.</a:t>
            </a:r>
            <a:endParaRPr b="0" i="0" sz="2600" u="none" cap="none" strike="noStrike">
              <a:solidFill>
                <a:schemeClr val="dk1"/>
              </a:solidFill>
              <a:latin typeface="Calibri"/>
              <a:ea typeface="Calibri"/>
              <a:cs typeface="Calibri"/>
              <a:sym typeface="Calibri"/>
            </a:endParaRPr>
          </a:p>
        </p:txBody>
      </p:sp>
      <p:pic>
        <p:nvPicPr>
          <p:cNvPr descr="/home/workdir/artifacts/insert_assets/sheets.jpg" id="672" name="Google Shape;672;g3f40c273fe1_0_615"/>
          <p:cNvPicPr preferRelativeResize="0"/>
          <p:nvPr/>
        </p:nvPicPr>
        <p:blipFill rotWithShape="1">
          <a:blip r:embed="rId3">
            <a:alphaModFix/>
          </a:blip>
          <a:srcRect b="0" l="0" r="0" t="0"/>
          <a:stretch/>
        </p:blipFill>
        <p:spPr>
          <a:xfrm>
            <a:off x="457200" y="1097280"/>
            <a:ext cx="7635241" cy="4983480"/>
          </a:xfrm>
          <a:prstGeom prst="rect">
            <a:avLst/>
          </a:prstGeom>
          <a:noFill/>
          <a:ln>
            <a:noFill/>
          </a:ln>
        </p:spPr>
      </p:pic>
      <p:sp>
        <p:nvSpPr>
          <p:cNvPr id="673" name="Google Shape;673;g3f40c273fe1_0_615"/>
          <p:cNvSpPr/>
          <p:nvPr/>
        </p:nvSpPr>
        <p:spPr>
          <a:xfrm>
            <a:off x="8275320" y="1097280"/>
            <a:ext cx="3474600" cy="4983600"/>
          </a:xfrm>
          <a:prstGeom prst="roundRect">
            <a:avLst>
              <a:gd fmla="val 2105"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g3f40c273fe1_0_615"/>
          <p:cNvSpPr/>
          <p:nvPr/>
        </p:nvSpPr>
        <p:spPr>
          <a:xfrm>
            <a:off x="8458200" y="1280160"/>
            <a:ext cx="31089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400"/>
              <a:buFont typeface="Lexend Deca"/>
              <a:buNone/>
            </a:pPr>
            <a:r>
              <a:rPr b="0" i="0" lang="en-US" sz="1400" u="none" cap="none" strike="noStrike">
                <a:solidFill>
                  <a:srgbClr val="1C1C1C"/>
                </a:solidFill>
                <a:latin typeface="Lexend Deca"/>
                <a:ea typeface="Lexend Deca"/>
                <a:cs typeface="Lexend Deca"/>
                <a:sym typeface="Lexend Deca"/>
              </a:rPr>
              <a:t>Columns that matter</a:t>
            </a:r>
            <a:endParaRPr b="0" i="0" sz="1400" u="none" cap="none" strike="noStrike">
              <a:solidFill>
                <a:schemeClr val="dk1"/>
              </a:solidFill>
              <a:latin typeface="Calibri"/>
              <a:ea typeface="Calibri"/>
              <a:cs typeface="Calibri"/>
              <a:sym typeface="Calibri"/>
            </a:endParaRPr>
          </a:p>
        </p:txBody>
      </p:sp>
      <p:sp>
        <p:nvSpPr>
          <p:cNvPr id="675" name="Google Shape;675;g3f40c273fe1_0_615"/>
          <p:cNvSpPr/>
          <p:nvPr/>
        </p:nvSpPr>
        <p:spPr>
          <a:xfrm>
            <a:off x="8458200" y="1737360"/>
            <a:ext cx="3108900" cy="4023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Date in</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Name</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Phone</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Source</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Intent 1–5</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Stage</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Last touch</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Next action</a:t>
            </a:r>
            <a:endParaRPr b="0" i="0" sz="15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Notes</a:t>
            </a:r>
            <a:endParaRPr b="0" i="0" sz="1500" u="none" cap="none" strike="noStrike">
              <a:solidFill>
                <a:schemeClr val="dk1"/>
              </a:solidFill>
              <a:latin typeface="Calibri"/>
              <a:ea typeface="Calibri"/>
              <a:cs typeface="Calibri"/>
              <a:sym typeface="Calibri"/>
            </a:endParaRPr>
          </a:p>
        </p:txBody>
      </p:sp>
      <p:pic>
        <p:nvPicPr>
          <p:cNvPr descr="/home/workdir/artifacts/insert_assets/wms.png" id="676" name="Google Shape;676;g3f40c273fe1_0_615"/>
          <p:cNvPicPr preferRelativeResize="0"/>
          <p:nvPr/>
        </p:nvPicPr>
        <p:blipFill rotWithShape="1">
          <a:blip r:embed="rId4">
            <a:alphaModFix/>
          </a:blip>
          <a:srcRect b="0" l="0" r="0" t="0"/>
          <a:stretch/>
        </p:blipFill>
        <p:spPr>
          <a:xfrm>
            <a:off x="347472" y="6473952"/>
            <a:ext cx="292608" cy="292608"/>
          </a:xfrm>
          <a:prstGeom prst="rect">
            <a:avLst/>
          </a:prstGeom>
          <a:noFill/>
          <a:ln>
            <a:noFill/>
          </a:ln>
        </p:spPr>
      </p:pic>
      <p:sp>
        <p:nvSpPr>
          <p:cNvPr id="677" name="Google Shape;677;g3f40c273fe1_0_615"/>
          <p:cNvSpPr/>
          <p:nvPr/>
        </p:nvSpPr>
        <p:spPr>
          <a:xfrm>
            <a:off x="731520" y="6492240"/>
            <a:ext cx="9875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a:t>
            </a:r>
            <a:endParaRPr b="0" i="0" sz="1000" u="none" cap="none" strike="noStrike">
              <a:solidFill>
                <a:schemeClr val="dk1"/>
              </a:solidFill>
              <a:latin typeface="Calibri"/>
              <a:ea typeface="Calibri"/>
              <a:cs typeface="Calibri"/>
              <a:sym typeface="Calibri"/>
            </a:endParaRPr>
          </a:p>
        </p:txBody>
      </p:sp>
      <p:sp>
        <p:nvSpPr>
          <p:cNvPr id="678" name="Google Shape;678;g3f40c273fe1_0_615"/>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g3f40c273fe1_0_615"/>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5</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g3f40c273fe1_0_631"/>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When the sheet starts to hurt</a:t>
            </a:r>
            <a:endParaRPr b="0" i="0" sz="1100" u="none" cap="none" strike="noStrike">
              <a:solidFill>
                <a:schemeClr val="dk1"/>
              </a:solidFill>
              <a:latin typeface="Calibri"/>
              <a:ea typeface="Calibri"/>
              <a:cs typeface="Calibri"/>
              <a:sym typeface="Calibri"/>
            </a:endParaRPr>
          </a:p>
        </p:txBody>
      </p:sp>
      <p:sp>
        <p:nvSpPr>
          <p:cNvPr id="686" name="Google Shape;686;g3f40c273fe1_0_631"/>
          <p:cNvSpPr/>
          <p:nvPr/>
        </p:nvSpPr>
        <p:spPr>
          <a:xfrm>
            <a:off x="457200" y="566928"/>
            <a:ext cx="11247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Leave the sheet when the sheet fights you.</a:t>
            </a:r>
            <a:endParaRPr b="0" i="0" sz="2600" u="none" cap="none" strike="noStrike">
              <a:solidFill>
                <a:schemeClr val="dk1"/>
              </a:solidFill>
              <a:latin typeface="Calibri"/>
              <a:ea typeface="Calibri"/>
              <a:cs typeface="Calibri"/>
              <a:sym typeface="Calibri"/>
            </a:endParaRPr>
          </a:p>
        </p:txBody>
      </p:sp>
      <p:sp>
        <p:nvSpPr>
          <p:cNvPr id="687" name="Google Shape;687;g3f40c273fe1_0_631"/>
          <p:cNvSpPr/>
          <p:nvPr/>
        </p:nvSpPr>
        <p:spPr>
          <a:xfrm>
            <a:off x="457200" y="1280160"/>
            <a:ext cx="2788800" cy="4709100"/>
          </a:xfrm>
          <a:prstGeom prst="roundRect">
            <a:avLst>
              <a:gd fmla="val 2623" name="adj"/>
            </a:avLst>
          </a:prstGeom>
          <a:solidFill>
            <a:srgbClr val="2B2B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g3f40c273fe1_0_631"/>
          <p:cNvSpPr/>
          <p:nvPr/>
        </p:nvSpPr>
        <p:spPr>
          <a:xfrm>
            <a:off x="640080" y="1463040"/>
            <a:ext cx="24231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8C8"/>
              </a:buClr>
              <a:buSzPts val="1200"/>
              <a:buFont typeface="Lexend Deca"/>
              <a:buNone/>
            </a:pPr>
            <a:r>
              <a:rPr b="0" i="0" lang="en-US" sz="1200" u="none" cap="none" strike="noStrike">
                <a:solidFill>
                  <a:srgbClr val="C8C8C8"/>
                </a:solidFill>
                <a:latin typeface="Lexend Deca"/>
                <a:ea typeface="Lexend Deca"/>
                <a:cs typeface="Lexend Deca"/>
                <a:sym typeface="Lexend Deca"/>
              </a:rPr>
              <a:t>NOW</a:t>
            </a:r>
            <a:endParaRPr b="0" i="0" sz="1200" u="none" cap="none" strike="noStrike">
              <a:solidFill>
                <a:schemeClr val="dk1"/>
              </a:solidFill>
              <a:latin typeface="Calibri"/>
              <a:ea typeface="Calibri"/>
              <a:cs typeface="Calibri"/>
              <a:sym typeface="Calibri"/>
            </a:endParaRPr>
          </a:p>
        </p:txBody>
      </p:sp>
      <p:sp>
        <p:nvSpPr>
          <p:cNvPr id="689" name="Google Shape;689;g3f40c273fe1_0_631"/>
          <p:cNvSpPr/>
          <p:nvPr/>
        </p:nvSpPr>
        <p:spPr>
          <a:xfrm>
            <a:off x="640080" y="1874520"/>
            <a:ext cx="2423100" cy="1051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Lexend Deca"/>
              <a:buNone/>
            </a:pPr>
            <a:r>
              <a:rPr b="0" i="0" lang="en-US" sz="2000" u="none" cap="none" strike="noStrike">
                <a:solidFill>
                  <a:srgbClr val="FFFFFF"/>
                </a:solidFill>
                <a:latin typeface="Lexend Deca"/>
                <a:ea typeface="Lexend Deca"/>
                <a:cs typeface="Lexend Deca"/>
                <a:sym typeface="Lexend Deca"/>
              </a:rPr>
              <a:t>Google Sheets</a:t>
            </a:r>
            <a:endParaRPr b="0" i="0" sz="2000" u="none" cap="none" strike="noStrike">
              <a:solidFill>
                <a:schemeClr val="dk1"/>
              </a:solidFill>
              <a:latin typeface="Calibri"/>
              <a:ea typeface="Calibri"/>
              <a:cs typeface="Calibri"/>
              <a:sym typeface="Calibri"/>
            </a:endParaRPr>
          </a:p>
        </p:txBody>
      </p:sp>
      <p:sp>
        <p:nvSpPr>
          <p:cNvPr id="690" name="Google Shape;690;g3f40c273fe1_0_631"/>
          <p:cNvSpPr/>
          <p:nvPr/>
        </p:nvSpPr>
        <p:spPr>
          <a:xfrm>
            <a:off x="640080" y="3108960"/>
            <a:ext cx="2423100" cy="2469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8C8"/>
              </a:buClr>
              <a:buSzPts val="1500"/>
              <a:buFont typeface="Lexend Deca"/>
              <a:buNone/>
            </a:pPr>
            <a:r>
              <a:rPr b="0" i="0" lang="en-US" sz="1500" u="none" cap="none" strike="noStrike">
                <a:solidFill>
                  <a:srgbClr val="C8C8C8"/>
                </a:solidFill>
                <a:latin typeface="Lexend Deca"/>
                <a:ea typeface="Lexend Deca"/>
                <a:cs typeface="Lexend Deca"/>
                <a:sym typeface="Lexend Deca"/>
              </a:rPr>
              <a:t>Under 200 names. One person. Filter by stage every morning.</a:t>
            </a:r>
            <a:endParaRPr b="0" i="0" sz="1500" u="none" cap="none" strike="noStrike">
              <a:solidFill>
                <a:schemeClr val="dk1"/>
              </a:solidFill>
              <a:latin typeface="Calibri"/>
              <a:ea typeface="Calibri"/>
              <a:cs typeface="Calibri"/>
              <a:sym typeface="Calibri"/>
            </a:endParaRPr>
          </a:p>
        </p:txBody>
      </p:sp>
      <p:sp>
        <p:nvSpPr>
          <p:cNvPr id="691" name="Google Shape;691;g3f40c273fe1_0_631"/>
          <p:cNvSpPr/>
          <p:nvPr/>
        </p:nvSpPr>
        <p:spPr>
          <a:xfrm>
            <a:off x="3383280" y="1280160"/>
            <a:ext cx="2788800" cy="47091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g3f40c273fe1_0_631"/>
          <p:cNvSpPr/>
          <p:nvPr/>
        </p:nvSpPr>
        <p:spPr>
          <a:xfrm>
            <a:off x="3566160" y="1463040"/>
            <a:ext cx="24231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NEXT</a:t>
            </a:r>
            <a:endParaRPr b="0" i="0" sz="1200" u="none" cap="none" strike="noStrike">
              <a:solidFill>
                <a:schemeClr val="dk1"/>
              </a:solidFill>
              <a:latin typeface="Calibri"/>
              <a:ea typeface="Calibri"/>
              <a:cs typeface="Calibri"/>
              <a:sym typeface="Calibri"/>
            </a:endParaRPr>
          </a:p>
        </p:txBody>
      </p:sp>
      <p:sp>
        <p:nvSpPr>
          <p:cNvPr id="693" name="Google Shape;693;g3f40c273fe1_0_631"/>
          <p:cNvSpPr/>
          <p:nvPr/>
        </p:nvSpPr>
        <p:spPr>
          <a:xfrm>
            <a:off x="3566160" y="1874520"/>
            <a:ext cx="2423100" cy="1051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Airtable</a:t>
            </a:r>
            <a:endParaRPr b="0" i="0" sz="2000" u="none" cap="none" strike="noStrike">
              <a:solidFill>
                <a:schemeClr val="dk1"/>
              </a:solidFill>
              <a:latin typeface="Calibri"/>
              <a:ea typeface="Calibri"/>
              <a:cs typeface="Calibri"/>
              <a:sym typeface="Calibri"/>
            </a:endParaRPr>
          </a:p>
        </p:txBody>
      </p:sp>
      <p:sp>
        <p:nvSpPr>
          <p:cNvPr id="694" name="Google Shape;694;g3f40c273fe1_0_631"/>
          <p:cNvSpPr/>
          <p:nvPr/>
        </p:nvSpPr>
        <p:spPr>
          <a:xfrm>
            <a:off x="3566160" y="3108960"/>
            <a:ext cx="2423100" cy="2469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Views, attachments, a form that looks less like homework. Still cheap.</a:t>
            </a:r>
            <a:endParaRPr b="0" i="0" sz="1500" u="none" cap="none" strike="noStrike">
              <a:solidFill>
                <a:schemeClr val="dk1"/>
              </a:solidFill>
              <a:latin typeface="Calibri"/>
              <a:ea typeface="Calibri"/>
              <a:cs typeface="Calibri"/>
              <a:sym typeface="Calibri"/>
            </a:endParaRPr>
          </a:p>
        </p:txBody>
      </p:sp>
      <p:sp>
        <p:nvSpPr>
          <p:cNvPr id="695" name="Google Shape;695;g3f40c273fe1_0_631"/>
          <p:cNvSpPr/>
          <p:nvPr/>
        </p:nvSpPr>
        <p:spPr>
          <a:xfrm>
            <a:off x="6309360" y="1280160"/>
            <a:ext cx="2788800" cy="47091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g3f40c273fe1_0_631"/>
          <p:cNvSpPr/>
          <p:nvPr/>
        </p:nvSpPr>
        <p:spPr>
          <a:xfrm>
            <a:off x="6492240" y="1463040"/>
            <a:ext cx="24231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THEN</a:t>
            </a:r>
            <a:endParaRPr b="0" i="0" sz="1200" u="none" cap="none" strike="noStrike">
              <a:solidFill>
                <a:schemeClr val="dk1"/>
              </a:solidFill>
              <a:latin typeface="Calibri"/>
              <a:ea typeface="Calibri"/>
              <a:cs typeface="Calibri"/>
              <a:sym typeface="Calibri"/>
            </a:endParaRPr>
          </a:p>
        </p:txBody>
      </p:sp>
      <p:sp>
        <p:nvSpPr>
          <p:cNvPr id="697" name="Google Shape;697;g3f40c273fe1_0_631"/>
          <p:cNvSpPr/>
          <p:nvPr/>
        </p:nvSpPr>
        <p:spPr>
          <a:xfrm>
            <a:off x="6492240" y="1874520"/>
            <a:ext cx="2423100" cy="1051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HubSpot Free</a:t>
            </a:r>
            <a:endParaRPr b="0" i="0" sz="2000" u="none" cap="none" strike="noStrike">
              <a:solidFill>
                <a:schemeClr val="dk1"/>
              </a:solidFill>
              <a:latin typeface="Calibri"/>
              <a:ea typeface="Calibri"/>
              <a:cs typeface="Calibri"/>
              <a:sym typeface="Calibri"/>
            </a:endParaRPr>
          </a:p>
        </p:txBody>
      </p:sp>
      <p:sp>
        <p:nvSpPr>
          <p:cNvPr id="698" name="Google Shape;698;g3f40c273fe1_0_631"/>
          <p:cNvSpPr/>
          <p:nvPr/>
        </p:nvSpPr>
        <p:spPr>
          <a:xfrm>
            <a:off x="6492240" y="3108960"/>
            <a:ext cx="2423100" cy="2469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Pipeline, tasks, email log. When two people touch the same leads.</a:t>
            </a:r>
            <a:endParaRPr b="0" i="0" sz="1500" u="none" cap="none" strike="noStrike">
              <a:solidFill>
                <a:schemeClr val="dk1"/>
              </a:solidFill>
              <a:latin typeface="Calibri"/>
              <a:ea typeface="Calibri"/>
              <a:cs typeface="Calibri"/>
              <a:sym typeface="Calibri"/>
            </a:endParaRPr>
          </a:p>
        </p:txBody>
      </p:sp>
      <p:sp>
        <p:nvSpPr>
          <p:cNvPr id="699" name="Google Shape;699;g3f40c273fe1_0_631"/>
          <p:cNvSpPr/>
          <p:nvPr/>
        </p:nvSpPr>
        <p:spPr>
          <a:xfrm>
            <a:off x="9235440" y="1280160"/>
            <a:ext cx="2788800" cy="47091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g3f40c273fe1_0_631"/>
          <p:cNvSpPr/>
          <p:nvPr/>
        </p:nvSpPr>
        <p:spPr>
          <a:xfrm>
            <a:off x="9418320" y="1463040"/>
            <a:ext cx="24231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LATER</a:t>
            </a:r>
            <a:endParaRPr b="0" i="0" sz="1200" u="none" cap="none" strike="noStrike">
              <a:solidFill>
                <a:schemeClr val="dk1"/>
              </a:solidFill>
              <a:latin typeface="Calibri"/>
              <a:ea typeface="Calibri"/>
              <a:cs typeface="Calibri"/>
              <a:sym typeface="Calibri"/>
            </a:endParaRPr>
          </a:p>
        </p:txBody>
      </p:sp>
      <p:sp>
        <p:nvSpPr>
          <p:cNvPr id="701" name="Google Shape;701;g3f40c273fe1_0_631"/>
          <p:cNvSpPr/>
          <p:nvPr/>
        </p:nvSpPr>
        <p:spPr>
          <a:xfrm>
            <a:off x="9418320" y="1874520"/>
            <a:ext cx="2423100" cy="1051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Kommo / Bitrix</a:t>
            </a:r>
            <a:endParaRPr b="0" i="0" sz="2000" u="none" cap="none" strike="noStrike">
              <a:solidFill>
                <a:schemeClr val="dk1"/>
              </a:solidFill>
              <a:latin typeface="Calibri"/>
              <a:ea typeface="Calibri"/>
              <a:cs typeface="Calibri"/>
              <a:sym typeface="Calibri"/>
            </a:endParaRPr>
          </a:p>
        </p:txBody>
      </p:sp>
      <p:sp>
        <p:nvSpPr>
          <p:cNvPr id="702" name="Google Shape;702;g3f40c273fe1_0_631"/>
          <p:cNvSpPr/>
          <p:nvPr/>
        </p:nvSpPr>
        <p:spPr>
          <a:xfrm>
            <a:off x="9418320" y="3108960"/>
            <a:ext cx="2423100" cy="2469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WhatsApp and Telegram live inside the deal card. Only when volume justifies it.</a:t>
            </a:r>
            <a:endParaRPr b="0" i="0" sz="1500" u="none" cap="none" strike="noStrike">
              <a:solidFill>
                <a:schemeClr val="dk1"/>
              </a:solidFill>
              <a:latin typeface="Calibri"/>
              <a:ea typeface="Calibri"/>
              <a:cs typeface="Calibri"/>
              <a:sym typeface="Calibri"/>
            </a:endParaRPr>
          </a:p>
        </p:txBody>
      </p:sp>
      <p:pic>
        <p:nvPicPr>
          <p:cNvPr descr="/home/workdir/artifacts/insert_assets/wms.png" id="703" name="Google Shape;703;g3f40c273fe1_0_631"/>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704" name="Google Shape;704;g3f40c273fe1_0_631"/>
          <p:cNvSpPr/>
          <p:nvPr/>
        </p:nvSpPr>
        <p:spPr>
          <a:xfrm>
            <a:off x="731520" y="6492240"/>
            <a:ext cx="9875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a:t>
            </a:r>
            <a:endParaRPr b="0" i="0" sz="1000" u="none" cap="none" strike="noStrike">
              <a:solidFill>
                <a:schemeClr val="dk1"/>
              </a:solidFill>
              <a:latin typeface="Calibri"/>
              <a:ea typeface="Calibri"/>
              <a:cs typeface="Calibri"/>
              <a:sym typeface="Calibri"/>
            </a:endParaRPr>
          </a:p>
        </p:txBody>
      </p:sp>
      <p:sp>
        <p:nvSpPr>
          <p:cNvPr id="705" name="Google Shape;705;g3f40c273fe1_0_631"/>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g3f40c273fe1_0_631"/>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6</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g3f40c273fe1_0_659"/>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What “grown-up” looks like</a:t>
            </a:r>
            <a:endParaRPr b="0" i="0" sz="1100" u="none" cap="none" strike="noStrike">
              <a:solidFill>
                <a:schemeClr val="dk1"/>
              </a:solidFill>
              <a:latin typeface="Calibri"/>
              <a:ea typeface="Calibri"/>
              <a:cs typeface="Calibri"/>
              <a:sym typeface="Calibri"/>
            </a:endParaRPr>
          </a:p>
        </p:txBody>
      </p:sp>
      <p:sp>
        <p:nvSpPr>
          <p:cNvPr id="713" name="Google Shape;713;g3f40c273fe1_0_659"/>
          <p:cNvSpPr/>
          <p:nvPr/>
        </p:nvSpPr>
        <p:spPr>
          <a:xfrm>
            <a:off x="457200" y="566928"/>
            <a:ext cx="112470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HubSpot pipeline  ·  Airtable table</a:t>
            </a:r>
            <a:endParaRPr b="0" i="0" sz="2200" u="none" cap="none" strike="noStrike">
              <a:solidFill>
                <a:schemeClr val="dk1"/>
              </a:solidFill>
              <a:latin typeface="Calibri"/>
              <a:ea typeface="Calibri"/>
              <a:cs typeface="Calibri"/>
              <a:sym typeface="Calibri"/>
            </a:endParaRPr>
          </a:p>
        </p:txBody>
      </p:sp>
      <p:pic>
        <p:nvPicPr>
          <p:cNvPr descr="/home/workdir/artifacts/insert_assets/hubspot.jpg" id="714" name="Google Shape;714;g3f40c273fe1_0_659"/>
          <p:cNvPicPr preferRelativeResize="0"/>
          <p:nvPr/>
        </p:nvPicPr>
        <p:blipFill rotWithShape="1">
          <a:blip r:embed="rId3">
            <a:alphaModFix/>
          </a:blip>
          <a:srcRect b="0" l="0" r="0" t="0"/>
          <a:stretch/>
        </p:blipFill>
        <p:spPr>
          <a:xfrm>
            <a:off x="365750" y="1051553"/>
            <a:ext cx="5760720" cy="3422075"/>
          </a:xfrm>
          <a:prstGeom prst="rect">
            <a:avLst/>
          </a:prstGeom>
          <a:noFill/>
          <a:ln cap="flat" cmpd="sng" w="9525">
            <a:solidFill>
              <a:schemeClr val="dk1"/>
            </a:solidFill>
            <a:prstDash val="solid"/>
            <a:round/>
            <a:headEnd len="sm" w="sm" type="none"/>
            <a:tailEnd len="sm" w="sm" type="none"/>
          </a:ln>
        </p:spPr>
      </p:pic>
      <p:pic>
        <p:nvPicPr>
          <p:cNvPr descr="/home/workdir/artifacts/insert_assets/airtable.jpg" id="715" name="Google Shape;715;g3f40c273fe1_0_659"/>
          <p:cNvPicPr preferRelativeResize="0"/>
          <p:nvPr/>
        </p:nvPicPr>
        <p:blipFill rotWithShape="1">
          <a:blip r:embed="rId4">
            <a:alphaModFix/>
          </a:blip>
          <a:srcRect b="0" l="0" r="0" t="0"/>
          <a:stretch/>
        </p:blipFill>
        <p:spPr>
          <a:xfrm>
            <a:off x="6263630" y="2884503"/>
            <a:ext cx="5532120" cy="3422075"/>
          </a:xfrm>
          <a:prstGeom prst="rect">
            <a:avLst/>
          </a:prstGeom>
          <a:noFill/>
          <a:ln cap="flat" cmpd="sng" w="9525">
            <a:solidFill>
              <a:schemeClr val="dk1"/>
            </a:solidFill>
            <a:prstDash val="solid"/>
            <a:round/>
            <a:headEnd len="sm" w="sm" type="none"/>
            <a:tailEnd len="sm" w="sm" type="none"/>
          </a:ln>
        </p:spPr>
      </p:pic>
      <p:pic>
        <p:nvPicPr>
          <p:cNvPr descr="/home/workdir/artifacts/insert_assets/wms.png" id="716" name="Google Shape;716;g3f40c273fe1_0_659"/>
          <p:cNvPicPr preferRelativeResize="0"/>
          <p:nvPr/>
        </p:nvPicPr>
        <p:blipFill rotWithShape="1">
          <a:blip r:embed="rId5">
            <a:alphaModFix/>
          </a:blip>
          <a:srcRect b="0" l="0" r="0" t="0"/>
          <a:stretch/>
        </p:blipFill>
        <p:spPr>
          <a:xfrm>
            <a:off x="347472" y="6473952"/>
            <a:ext cx="292608" cy="292608"/>
          </a:xfrm>
          <a:prstGeom prst="rect">
            <a:avLst/>
          </a:prstGeom>
          <a:noFill/>
          <a:ln>
            <a:noFill/>
          </a:ln>
        </p:spPr>
      </p:pic>
      <p:sp>
        <p:nvSpPr>
          <p:cNvPr id="717" name="Google Shape;717;g3f40c273fe1_0_659"/>
          <p:cNvSpPr/>
          <p:nvPr/>
        </p:nvSpPr>
        <p:spPr>
          <a:xfrm>
            <a:off x="731520" y="6492240"/>
            <a:ext cx="9875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a:t>
            </a:r>
            <a:endParaRPr b="0" i="0" sz="1000" u="none" cap="none" strike="noStrike">
              <a:solidFill>
                <a:schemeClr val="dk1"/>
              </a:solidFill>
              <a:latin typeface="Calibri"/>
              <a:ea typeface="Calibri"/>
              <a:cs typeface="Calibri"/>
              <a:sym typeface="Calibri"/>
            </a:endParaRPr>
          </a:p>
        </p:txBody>
      </p:sp>
      <p:sp>
        <p:nvSpPr>
          <p:cNvPr id="718" name="Google Shape;718;g3f40c273fe1_0_659"/>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g3f40c273fe1_0_659"/>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7</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27"/>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Capture</a:t>
            </a:r>
            <a:endParaRPr b="0" i="0" sz="1100" u="none" cap="none" strike="noStrike">
              <a:solidFill>
                <a:schemeClr val="dk1"/>
              </a:solidFill>
              <a:latin typeface="Calibri"/>
              <a:ea typeface="Calibri"/>
              <a:cs typeface="Calibri"/>
              <a:sym typeface="Calibri"/>
            </a:endParaRPr>
          </a:p>
        </p:txBody>
      </p:sp>
      <p:sp>
        <p:nvSpPr>
          <p:cNvPr id="726" name="Google Shape;726;p27"/>
          <p:cNvSpPr/>
          <p:nvPr/>
        </p:nvSpPr>
        <p:spPr>
          <a:xfrm>
            <a:off x="457200" y="530352"/>
            <a:ext cx="109728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Six fields. No more.</a:t>
            </a:r>
            <a:endParaRPr b="0" i="0" sz="2600" u="none" cap="none" strike="noStrike">
              <a:solidFill>
                <a:schemeClr val="dk1"/>
              </a:solidFill>
              <a:latin typeface="Calibri"/>
              <a:ea typeface="Calibri"/>
              <a:cs typeface="Calibri"/>
              <a:sym typeface="Calibri"/>
            </a:endParaRPr>
          </a:p>
        </p:txBody>
      </p:sp>
      <p:sp>
        <p:nvSpPr>
          <p:cNvPr id="727" name="Google Shape;727;p27"/>
          <p:cNvSpPr/>
          <p:nvPr/>
        </p:nvSpPr>
        <p:spPr>
          <a:xfrm>
            <a:off x="457200" y="109728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7"/>
          <p:cNvSpPr/>
          <p:nvPr/>
        </p:nvSpPr>
        <p:spPr>
          <a:xfrm>
            <a:off x="685800" y="141732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Name</a:t>
            </a:r>
            <a:endParaRPr b="0" i="0" sz="1800" u="none" cap="none" strike="noStrike">
              <a:solidFill>
                <a:schemeClr val="dk1"/>
              </a:solidFill>
              <a:latin typeface="Calibri"/>
              <a:ea typeface="Calibri"/>
              <a:cs typeface="Calibri"/>
              <a:sym typeface="Calibri"/>
            </a:endParaRPr>
          </a:p>
        </p:txBody>
      </p:sp>
      <p:sp>
        <p:nvSpPr>
          <p:cNvPr id="729" name="Google Shape;729;p27"/>
          <p:cNvSpPr/>
          <p:nvPr/>
        </p:nvSpPr>
        <p:spPr>
          <a:xfrm>
            <a:off x="685800" y="214884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Personalised messages outperform generic ones.</a:t>
            </a:r>
            <a:endParaRPr b="0" i="0" sz="1400" u="none" cap="none" strike="noStrike">
              <a:solidFill>
                <a:schemeClr val="dk1"/>
              </a:solidFill>
              <a:latin typeface="Calibri"/>
              <a:ea typeface="Calibri"/>
              <a:cs typeface="Calibri"/>
              <a:sym typeface="Calibri"/>
            </a:endParaRPr>
          </a:p>
        </p:txBody>
      </p:sp>
      <p:sp>
        <p:nvSpPr>
          <p:cNvPr id="730" name="Google Shape;730;p27"/>
          <p:cNvSpPr/>
          <p:nvPr/>
        </p:nvSpPr>
        <p:spPr>
          <a:xfrm>
            <a:off x="4297680" y="109728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7"/>
          <p:cNvSpPr/>
          <p:nvPr/>
        </p:nvSpPr>
        <p:spPr>
          <a:xfrm>
            <a:off x="4526280" y="141732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Phone</a:t>
            </a:r>
            <a:endParaRPr b="0" i="0" sz="1800" u="none" cap="none" strike="noStrike">
              <a:solidFill>
                <a:schemeClr val="dk1"/>
              </a:solidFill>
              <a:latin typeface="Calibri"/>
              <a:ea typeface="Calibri"/>
              <a:cs typeface="Calibri"/>
              <a:sym typeface="Calibri"/>
            </a:endParaRPr>
          </a:p>
        </p:txBody>
      </p:sp>
      <p:sp>
        <p:nvSpPr>
          <p:cNvPr id="732" name="Google Shape;732;p27"/>
          <p:cNvSpPr/>
          <p:nvPr/>
        </p:nvSpPr>
        <p:spPr>
          <a:xfrm>
            <a:off x="4526280" y="214884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Direct contact you own, independent of any platform.</a:t>
            </a:r>
            <a:endParaRPr b="0" i="0" sz="1400" u="none" cap="none" strike="noStrike">
              <a:solidFill>
                <a:schemeClr val="dk1"/>
              </a:solidFill>
              <a:latin typeface="Calibri"/>
              <a:ea typeface="Calibri"/>
              <a:cs typeface="Calibri"/>
              <a:sym typeface="Calibri"/>
            </a:endParaRPr>
          </a:p>
        </p:txBody>
      </p:sp>
      <p:sp>
        <p:nvSpPr>
          <p:cNvPr id="733" name="Google Shape;733;p27"/>
          <p:cNvSpPr/>
          <p:nvPr/>
        </p:nvSpPr>
        <p:spPr>
          <a:xfrm>
            <a:off x="8138160" y="109728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7"/>
          <p:cNvSpPr/>
          <p:nvPr/>
        </p:nvSpPr>
        <p:spPr>
          <a:xfrm>
            <a:off x="8366760" y="141732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Email</a:t>
            </a:r>
            <a:endParaRPr b="0" i="0" sz="1800" u="none" cap="none" strike="noStrike">
              <a:solidFill>
                <a:schemeClr val="dk1"/>
              </a:solidFill>
              <a:latin typeface="Calibri"/>
              <a:ea typeface="Calibri"/>
              <a:cs typeface="Calibri"/>
              <a:sym typeface="Calibri"/>
            </a:endParaRPr>
          </a:p>
        </p:txBody>
      </p:sp>
      <p:sp>
        <p:nvSpPr>
          <p:cNvPr id="735" name="Google Shape;735;p27"/>
          <p:cNvSpPr/>
          <p:nvPr/>
        </p:nvSpPr>
        <p:spPr>
          <a:xfrm>
            <a:off x="8366760" y="214884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For longer content and anything the apps restrict.</a:t>
            </a:r>
            <a:endParaRPr b="0" i="0" sz="1400" u="none" cap="none" strike="noStrike">
              <a:solidFill>
                <a:schemeClr val="dk1"/>
              </a:solidFill>
              <a:latin typeface="Calibri"/>
              <a:ea typeface="Calibri"/>
              <a:cs typeface="Calibri"/>
              <a:sym typeface="Calibri"/>
            </a:endParaRPr>
          </a:p>
        </p:txBody>
      </p:sp>
      <p:sp>
        <p:nvSpPr>
          <p:cNvPr id="736" name="Google Shape;736;p27"/>
          <p:cNvSpPr/>
          <p:nvPr/>
        </p:nvSpPr>
        <p:spPr>
          <a:xfrm>
            <a:off x="457200" y="356616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7"/>
          <p:cNvSpPr/>
          <p:nvPr/>
        </p:nvSpPr>
        <p:spPr>
          <a:xfrm>
            <a:off x="685800" y="388620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What they want to trade</a:t>
            </a:r>
            <a:endParaRPr b="0" i="0" sz="1800" u="none" cap="none" strike="noStrike">
              <a:solidFill>
                <a:schemeClr val="dk1"/>
              </a:solidFill>
              <a:latin typeface="Calibri"/>
              <a:ea typeface="Calibri"/>
              <a:cs typeface="Calibri"/>
              <a:sym typeface="Calibri"/>
            </a:endParaRPr>
          </a:p>
        </p:txBody>
      </p:sp>
      <p:sp>
        <p:nvSpPr>
          <p:cNvPr id="738" name="Google Shape;738;p27"/>
          <p:cNvSpPr/>
          <p:nvPr/>
        </p:nvSpPr>
        <p:spPr>
          <a:xfrm>
            <a:off x="685800" y="461772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Relevance instead of broadcasts.</a:t>
            </a:r>
            <a:endParaRPr b="0" i="0" sz="1400" u="none" cap="none" strike="noStrike">
              <a:solidFill>
                <a:schemeClr val="dk1"/>
              </a:solidFill>
              <a:latin typeface="Calibri"/>
              <a:ea typeface="Calibri"/>
              <a:cs typeface="Calibri"/>
              <a:sym typeface="Calibri"/>
            </a:endParaRPr>
          </a:p>
        </p:txBody>
      </p:sp>
      <p:sp>
        <p:nvSpPr>
          <p:cNvPr id="739" name="Google Shape;739;p27"/>
          <p:cNvSpPr/>
          <p:nvPr/>
        </p:nvSpPr>
        <p:spPr>
          <a:xfrm>
            <a:off x="4297680" y="356616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7"/>
          <p:cNvSpPr/>
          <p:nvPr/>
        </p:nvSpPr>
        <p:spPr>
          <a:xfrm>
            <a:off x="4526280" y="388620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Experience level</a:t>
            </a:r>
            <a:endParaRPr b="0" i="0" sz="1800" u="none" cap="none" strike="noStrike">
              <a:solidFill>
                <a:schemeClr val="dk1"/>
              </a:solidFill>
              <a:latin typeface="Calibri"/>
              <a:ea typeface="Calibri"/>
              <a:cs typeface="Calibri"/>
              <a:sym typeface="Calibri"/>
            </a:endParaRPr>
          </a:p>
        </p:txBody>
      </p:sp>
      <p:sp>
        <p:nvSpPr>
          <p:cNvPr id="741" name="Google Shape;741;p27"/>
          <p:cNvSpPr/>
          <p:nvPr/>
        </p:nvSpPr>
        <p:spPr>
          <a:xfrm>
            <a:off x="4526280" y="461772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Tells you whether to educate or advise.</a:t>
            </a:r>
            <a:endParaRPr b="0" i="0" sz="1400" u="none" cap="none" strike="noStrike">
              <a:solidFill>
                <a:schemeClr val="dk1"/>
              </a:solidFill>
              <a:latin typeface="Calibri"/>
              <a:ea typeface="Calibri"/>
              <a:cs typeface="Calibri"/>
              <a:sym typeface="Calibri"/>
            </a:endParaRPr>
          </a:p>
        </p:txBody>
      </p:sp>
      <p:sp>
        <p:nvSpPr>
          <p:cNvPr id="742" name="Google Shape;742;p27"/>
          <p:cNvSpPr/>
          <p:nvPr/>
        </p:nvSpPr>
        <p:spPr>
          <a:xfrm>
            <a:off x="8138160" y="3566160"/>
            <a:ext cx="3675888"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7"/>
          <p:cNvSpPr/>
          <p:nvPr/>
        </p:nvSpPr>
        <p:spPr>
          <a:xfrm>
            <a:off x="8366760" y="388620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Source</a:t>
            </a:r>
            <a:endParaRPr b="0" i="0" sz="1800" u="none" cap="none" strike="noStrike">
              <a:solidFill>
                <a:schemeClr val="dk1"/>
              </a:solidFill>
              <a:latin typeface="Calibri"/>
              <a:ea typeface="Calibri"/>
              <a:cs typeface="Calibri"/>
              <a:sym typeface="Calibri"/>
            </a:endParaRPr>
          </a:p>
        </p:txBody>
      </p:sp>
      <p:sp>
        <p:nvSpPr>
          <p:cNvPr id="744" name="Google Shape;744;p27"/>
          <p:cNvSpPr/>
          <p:nvPr/>
        </p:nvSpPr>
        <p:spPr>
          <a:xfrm>
            <a:off x="8366760" y="461772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Which channel is actually producing clients.</a:t>
            </a:r>
            <a:endParaRPr b="0" i="0" sz="1400" u="none" cap="none" strike="noStrike">
              <a:solidFill>
                <a:schemeClr val="dk1"/>
              </a:solidFill>
              <a:latin typeface="Calibri"/>
              <a:ea typeface="Calibri"/>
              <a:cs typeface="Calibri"/>
              <a:sym typeface="Calibri"/>
            </a:endParaRPr>
          </a:p>
        </p:txBody>
      </p:sp>
      <p:pic>
        <p:nvPicPr>
          <p:cNvPr descr="/home/workdir/artifacts/sena_assets/wms.png" id="745" name="Google Shape;745;p27"/>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746" name="Google Shape;746;p27"/>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747" name="Google Shape;747;p27"/>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7"/>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26</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28"/>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The exchange</a:t>
            </a:r>
            <a:endParaRPr b="0" i="0" sz="1100" u="none" cap="none" strike="noStrike">
              <a:solidFill>
                <a:schemeClr val="dk1"/>
              </a:solidFill>
              <a:latin typeface="Calibri"/>
              <a:ea typeface="Calibri"/>
              <a:cs typeface="Calibri"/>
              <a:sym typeface="Calibri"/>
            </a:endParaRPr>
          </a:p>
        </p:txBody>
      </p:sp>
      <p:sp>
        <p:nvSpPr>
          <p:cNvPr id="755" name="Google Shape;755;p28"/>
          <p:cNvSpPr/>
          <p:nvPr/>
        </p:nvSpPr>
        <p:spPr>
          <a:xfrm>
            <a:off x="457200" y="530352"/>
            <a:ext cx="112471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How people actually give you their details</a:t>
            </a:r>
            <a:endParaRPr b="0" i="0" sz="2400" u="none" cap="none" strike="noStrike">
              <a:solidFill>
                <a:schemeClr val="dk1"/>
              </a:solidFill>
              <a:latin typeface="Calibri"/>
              <a:ea typeface="Calibri"/>
              <a:cs typeface="Calibri"/>
              <a:sym typeface="Calibri"/>
            </a:endParaRPr>
          </a:p>
        </p:txBody>
      </p:sp>
      <p:sp>
        <p:nvSpPr>
          <p:cNvPr id="756" name="Google Shape;756;p28"/>
          <p:cNvSpPr/>
          <p:nvPr/>
        </p:nvSpPr>
        <p:spPr>
          <a:xfrm>
            <a:off x="457200" y="1097280"/>
            <a:ext cx="384048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Offer something specific</a:t>
            </a:r>
            <a:endParaRPr b="0" i="0" sz="1600" u="none" cap="none" strike="noStrike">
              <a:solidFill>
                <a:schemeClr val="dk1"/>
              </a:solidFill>
              <a:latin typeface="Calibri"/>
              <a:ea typeface="Calibri"/>
              <a:cs typeface="Calibri"/>
              <a:sym typeface="Calibri"/>
            </a:endParaRPr>
          </a:p>
        </p:txBody>
      </p:sp>
      <p:sp>
        <p:nvSpPr>
          <p:cNvPr id="757" name="Google Shape;757;p28"/>
          <p:cNvSpPr/>
          <p:nvPr/>
        </p:nvSpPr>
        <p:spPr>
          <a:xfrm>
            <a:off x="4480560" y="1097280"/>
            <a:ext cx="72237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A guide, a checklist, a session. Vague “join my list” does not convert.</a:t>
            </a:r>
            <a:endParaRPr b="0" i="0" sz="1600" u="none" cap="none" strike="noStrike">
              <a:solidFill>
                <a:schemeClr val="dk1"/>
              </a:solidFill>
              <a:latin typeface="Calibri"/>
              <a:ea typeface="Calibri"/>
              <a:cs typeface="Calibri"/>
              <a:sym typeface="Calibri"/>
            </a:endParaRPr>
          </a:p>
        </p:txBody>
      </p:sp>
      <p:sp>
        <p:nvSpPr>
          <p:cNvPr id="758" name="Google Shape;758;p28"/>
          <p:cNvSpPr/>
          <p:nvPr/>
        </p:nvSpPr>
        <p:spPr>
          <a:xfrm>
            <a:off x="457200" y="2057400"/>
            <a:ext cx="384048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Make it immediate</a:t>
            </a:r>
            <a:endParaRPr b="0" i="0" sz="1600" u="none" cap="none" strike="noStrike">
              <a:solidFill>
                <a:schemeClr val="dk1"/>
              </a:solidFill>
              <a:latin typeface="Calibri"/>
              <a:ea typeface="Calibri"/>
              <a:cs typeface="Calibri"/>
              <a:sym typeface="Calibri"/>
            </a:endParaRPr>
          </a:p>
        </p:txBody>
      </p:sp>
      <p:sp>
        <p:nvSpPr>
          <p:cNvPr id="759" name="Google Shape;759;p28"/>
          <p:cNvSpPr/>
          <p:nvPr/>
        </p:nvSpPr>
        <p:spPr>
          <a:xfrm>
            <a:off x="4480560" y="2057400"/>
            <a:ext cx="72237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People give details when they get something now.</a:t>
            </a:r>
            <a:endParaRPr b="0" i="0" sz="1600" u="none" cap="none" strike="noStrike">
              <a:solidFill>
                <a:schemeClr val="dk1"/>
              </a:solidFill>
              <a:latin typeface="Calibri"/>
              <a:ea typeface="Calibri"/>
              <a:cs typeface="Calibri"/>
              <a:sym typeface="Calibri"/>
            </a:endParaRPr>
          </a:p>
        </p:txBody>
      </p:sp>
      <p:sp>
        <p:nvSpPr>
          <p:cNvPr id="760" name="Google Shape;760;p28"/>
          <p:cNvSpPr/>
          <p:nvPr/>
        </p:nvSpPr>
        <p:spPr>
          <a:xfrm>
            <a:off x="457200" y="3017520"/>
            <a:ext cx="384048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Keep the form simple</a:t>
            </a:r>
            <a:endParaRPr b="0" i="0" sz="1600" u="none" cap="none" strike="noStrike">
              <a:solidFill>
                <a:schemeClr val="dk1"/>
              </a:solidFill>
              <a:latin typeface="Calibri"/>
              <a:ea typeface="Calibri"/>
              <a:cs typeface="Calibri"/>
              <a:sym typeface="Calibri"/>
            </a:endParaRPr>
          </a:p>
        </p:txBody>
      </p:sp>
      <p:sp>
        <p:nvSpPr>
          <p:cNvPr id="761" name="Google Shape;761;p28"/>
          <p:cNvSpPr/>
          <p:nvPr/>
        </p:nvSpPr>
        <p:spPr>
          <a:xfrm>
            <a:off x="4480560" y="3017520"/>
            <a:ext cx="72237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Google Forms is enough. Connected to a sheet.</a:t>
            </a:r>
            <a:endParaRPr b="0" i="0" sz="1600" u="none" cap="none" strike="noStrike">
              <a:solidFill>
                <a:schemeClr val="dk1"/>
              </a:solidFill>
              <a:latin typeface="Calibri"/>
              <a:ea typeface="Calibri"/>
              <a:cs typeface="Calibri"/>
              <a:sym typeface="Calibri"/>
            </a:endParaRPr>
          </a:p>
        </p:txBody>
      </p:sp>
      <p:sp>
        <p:nvSpPr>
          <p:cNvPr id="762" name="Google Shape;762;p28"/>
          <p:cNvSpPr/>
          <p:nvPr/>
        </p:nvSpPr>
        <p:spPr>
          <a:xfrm>
            <a:off x="457200" y="3977640"/>
            <a:ext cx="384048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Put the link everywhere</a:t>
            </a:r>
            <a:endParaRPr b="0" i="0" sz="1600" u="none" cap="none" strike="noStrike">
              <a:solidFill>
                <a:schemeClr val="dk1"/>
              </a:solidFill>
              <a:latin typeface="Calibri"/>
              <a:ea typeface="Calibri"/>
              <a:cs typeface="Calibri"/>
              <a:sym typeface="Calibri"/>
            </a:endParaRPr>
          </a:p>
        </p:txBody>
      </p:sp>
      <p:sp>
        <p:nvSpPr>
          <p:cNvPr id="763" name="Google Shape;763;p28"/>
          <p:cNvSpPr/>
          <p:nvPr/>
        </p:nvSpPr>
        <p:spPr>
          <a:xfrm>
            <a:off x="4480560" y="3977640"/>
            <a:ext cx="72237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Bio, pinned post, group description, captions.</a:t>
            </a:r>
            <a:endParaRPr b="0" i="0" sz="1600" u="none" cap="none" strike="noStrike">
              <a:solidFill>
                <a:schemeClr val="dk1"/>
              </a:solidFill>
              <a:latin typeface="Calibri"/>
              <a:ea typeface="Calibri"/>
              <a:cs typeface="Calibri"/>
              <a:sym typeface="Calibri"/>
            </a:endParaRPr>
          </a:p>
        </p:txBody>
      </p:sp>
      <p:sp>
        <p:nvSpPr>
          <p:cNvPr id="764" name="Google Shape;764;p28"/>
          <p:cNvSpPr/>
          <p:nvPr/>
        </p:nvSpPr>
        <p:spPr>
          <a:xfrm>
            <a:off x="457200" y="4937760"/>
            <a:ext cx="384048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Ask at peak interest</a:t>
            </a:r>
            <a:endParaRPr b="0" i="0" sz="1600" u="none" cap="none" strike="noStrike">
              <a:solidFill>
                <a:schemeClr val="dk1"/>
              </a:solidFill>
              <a:latin typeface="Calibri"/>
              <a:ea typeface="Calibri"/>
              <a:cs typeface="Calibri"/>
              <a:sym typeface="Calibri"/>
            </a:endParaRPr>
          </a:p>
        </p:txBody>
      </p:sp>
      <p:sp>
        <p:nvSpPr>
          <p:cNvPr id="765" name="Google Shape;765;p28"/>
          <p:cNvSpPr/>
          <p:nvPr/>
        </p:nvSpPr>
        <p:spPr>
          <a:xfrm>
            <a:off x="4480560" y="4937760"/>
            <a:ext cx="72237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Right after the useful post. Not three days later.</a:t>
            </a:r>
            <a:endParaRPr b="0" i="0" sz="1600" u="none" cap="none" strike="noStrike">
              <a:solidFill>
                <a:schemeClr val="dk1"/>
              </a:solidFill>
              <a:latin typeface="Calibri"/>
              <a:ea typeface="Calibri"/>
              <a:cs typeface="Calibri"/>
              <a:sym typeface="Calibri"/>
            </a:endParaRPr>
          </a:p>
        </p:txBody>
      </p:sp>
      <p:pic>
        <p:nvPicPr>
          <p:cNvPr descr="/home/workdir/artifacts/sena_assets/wms.png" id="766" name="Google Shape;766;p28"/>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767" name="Google Shape;767;p28"/>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768" name="Google Shape;768;p28"/>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8"/>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27</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30"/>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Quiz 2</a:t>
            </a:r>
            <a:endParaRPr b="0" i="0" sz="1100" u="none" cap="none" strike="noStrike">
              <a:solidFill>
                <a:schemeClr val="dk1"/>
              </a:solidFill>
              <a:latin typeface="Calibri"/>
              <a:ea typeface="Calibri"/>
              <a:cs typeface="Calibri"/>
              <a:sym typeface="Calibri"/>
            </a:endParaRPr>
          </a:p>
        </p:txBody>
      </p:sp>
      <p:sp>
        <p:nvSpPr>
          <p:cNvPr id="776" name="Google Shape;776;p30"/>
          <p:cNvSpPr/>
          <p:nvPr/>
        </p:nvSpPr>
        <p:spPr>
          <a:xfrm>
            <a:off x="457200" y="566928"/>
            <a:ext cx="1124712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Which piece of information is most valuable six months from now?</a:t>
            </a:r>
            <a:endParaRPr b="0" i="0" sz="2400" u="none" cap="none" strike="noStrike">
              <a:solidFill>
                <a:schemeClr val="dk1"/>
              </a:solidFill>
              <a:latin typeface="Calibri"/>
              <a:ea typeface="Calibri"/>
              <a:cs typeface="Calibri"/>
              <a:sym typeface="Calibri"/>
            </a:endParaRPr>
          </a:p>
        </p:txBody>
      </p:sp>
      <p:sp>
        <p:nvSpPr>
          <p:cNvPr id="777" name="Google Shape;777;p30"/>
          <p:cNvSpPr/>
          <p:nvPr/>
        </p:nvSpPr>
        <p:spPr>
          <a:xfrm>
            <a:off x="457200" y="1508760"/>
            <a:ext cx="11247120" cy="960120"/>
          </a:xfrm>
          <a:prstGeom prst="roundRect">
            <a:avLst>
              <a:gd fmla="val 5714"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0"/>
          <p:cNvSpPr/>
          <p:nvPr/>
        </p:nvSpPr>
        <p:spPr>
          <a:xfrm>
            <a:off x="731520" y="1508760"/>
            <a:ext cx="1078992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A     Name</a:t>
            </a:r>
            <a:endParaRPr b="0" i="0" sz="1800" u="none" cap="none" strike="noStrike">
              <a:solidFill>
                <a:schemeClr val="dk1"/>
              </a:solidFill>
              <a:latin typeface="Calibri"/>
              <a:ea typeface="Calibri"/>
              <a:cs typeface="Calibri"/>
              <a:sym typeface="Calibri"/>
            </a:endParaRPr>
          </a:p>
        </p:txBody>
      </p:sp>
      <p:sp>
        <p:nvSpPr>
          <p:cNvPr id="779" name="Google Shape;779;p30"/>
          <p:cNvSpPr/>
          <p:nvPr/>
        </p:nvSpPr>
        <p:spPr>
          <a:xfrm>
            <a:off x="457200" y="2606040"/>
            <a:ext cx="11247120" cy="960120"/>
          </a:xfrm>
          <a:prstGeom prst="roundRect">
            <a:avLst>
              <a:gd fmla="val 5714"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0"/>
          <p:cNvSpPr/>
          <p:nvPr/>
        </p:nvSpPr>
        <p:spPr>
          <a:xfrm>
            <a:off x="731520" y="2606040"/>
            <a:ext cx="1078992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B     Phone number</a:t>
            </a:r>
            <a:endParaRPr b="0" i="0" sz="1800" u="none" cap="none" strike="noStrike">
              <a:solidFill>
                <a:schemeClr val="dk1"/>
              </a:solidFill>
              <a:latin typeface="Calibri"/>
              <a:ea typeface="Calibri"/>
              <a:cs typeface="Calibri"/>
              <a:sym typeface="Calibri"/>
            </a:endParaRPr>
          </a:p>
        </p:txBody>
      </p:sp>
      <p:sp>
        <p:nvSpPr>
          <p:cNvPr id="781" name="Google Shape;781;p30"/>
          <p:cNvSpPr/>
          <p:nvPr/>
        </p:nvSpPr>
        <p:spPr>
          <a:xfrm>
            <a:off x="457200" y="3703320"/>
            <a:ext cx="11247120" cy="960120"/>
          </a:xfrm>
          <a:prstGeom prst="roundRect">
            <a:avLst>
              <a:gd fmla="val 5714"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30"/>
          <p:cNvSpPr/>
          <p:nvPr/>
        </p:nvSpPr>
        <p:spPr>
          <a:xfrm>
            <a:off x="731520" y="3703320"/>
            <a:ext cx="1078992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C     What they want to trade — and why</a:t>
            </a:r>
            <a:endParaRPr b="0" i="0" sz="1800" u="none" cap="none" strike="noStrike">
              <a:solidFill>
                <a:schemeClr val="dk1"/>
              </a:solidFill>
              <a:latin typeface="Calibri"/>
              <a:ea typeface="Calibri"/>
              <a:cs typeface="Calibri"/>
              <a:sym typeface="Calibri"/>
            </a:endParaRPr>
          </a:p>
        </p:txBody>
      </p:sp>
      <p:sp>
        <p:nvSpPr>
          <p:cNvPr id="783" name="Google Shape;783;p30"/>
          <p:cNvSpPr/>
          <p:nvPr/>
        </p:nvSpPr>
        <p:spPr>
          <a:xfrm>
            <a:off x="457200" y="4800600"/>
            <a:ext cx="11247120" cy="960120"/>
          </a:xfrm>
          <a:prstGeom prst="roundRect">
            <a:avLst>
              <a:gd fmla="val 5714"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0"/>
          <p:cNvSpPr/>
          <p:nvPr/>
        </p:nvSpPr>
        <p:spPr>
          <a:xfrm>
            <a:off x="731520" y="4800600"/>
            <a:ext cx="1078992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D     Email</a:t>
            </a:r>
            <a:endParaRPr b="0" i="0" sz="1800" u="none" cap="none" strike="noStrike">
              <a:solidFill>
                <a:schemeClr val="dk1"/>
              </a:solidFill>
              <a:latin typeface="Calibri"/>
              <a:ea typeface="Calibri"/>
              <a:cs typeface="Calibri"/>
              <a:sym typeface="Calibri"/>
            </a:endParaRPr>
          </a:p>
        </p:txBody>
      </p:sp>
      <p:pic>
        <p:nvPicPr>
          <p:cNvPr descr="/home/workdir/artifacts/sena_assets/wms.png" id="785" name="Google Shape;785;p30"/>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786" name="Google Shape;786;p30"/>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787" name="Google Shape;787;p30"/>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30"/>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29</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31"/>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Quiz 2  ·  the point</a:t>
            </a:r>
            <a:endParaRPr b="0" i="0" sz="1100" u="none" cap="none" strike="noStrike">
              <a:solidFill>
                <a:schemeClr val="dk1"/>
              </a:solidFill>
              <a:latin typeface="Calibri"/>
              <a:ea typeface="Calibri"/>
              <a:cs typeface="Calibri"/>
              <a:sym typeface="Calibri"/>
            </a:endParaRPr>
          </a:p>
        </p:txBody>
      </p:sp>
      <p:sp>
        <p:nvSpPr>
          <p:cNvPr id="795" name="Google Shape;795;p31"/>
          <p:cNvSpPr/>
          <p:nvPr/>
        </p:nvSpPr>
        <p:spPr>
          <a:xfrm>
            <a:off x="457200" y="548640"/>
            <a:ext cx="1124712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Contact details reach people.</a:t>
            </a:r>
            <a:endParaRPr b="0" i="0" sz="28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Intent converts them.</a:t>
            </a:r>
            <a:endParaRPr b="0" i="0" sz="2800" u="none" cap="none" strike="noStrike">
              <a:solidFill>
                <a:schemeClr val="dk1"/>
              </a:solidFill>
              <a:latin typeface="Calibri"/>
              <a:ea typeface="Calibri"/>
              <a:cs typeface="Calibri"/>
              <a:sym typeface="Calibri"/>
            </a:endParaRPr>
          </a:p>
        </p:txBody>
      </p:sp>
      <p:sp>
        <p:nvSpPr>
          <p:cNvPr id="796" name="Google Shape;796;p31"/>
          <p:cNvSpPr/>
          <p:nvPr/>
        </p:nvSpPr>
        <p:spPr>
          <a:xfrm>
            <a:off x="457200" y="1965960"/>
            <a:ext cx="2788920" cy="292608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1"/>
          <p:cNvSpPr/>
          <p:nvPr/>
        </p:nvSpPr>
        <p:spPr>
          <a:xfrm>
            <a:off x="640080" y="2194560"/>
            <a:ext cx="24231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By stage</a:t>
            </a:r>
            <a:endParaRPr b="0" i="0" sz="1800" u="none" cap="none" strike="noStrike">
              <a:solidFill>
                <a:schemeClr val="dk1"/>
              </a:solidFill>
              <a:latin typeface="Calibri"/>
              <a:ea typeface="Calibri"/>
              <a:cs typeface="Calibri"/>
              <a:sym typeface="Calibri"/>
            </a:endParaRPr>
          </a:p>
        </p:txBody>
      </p:sp>
      <p:sp>
        <p:nvSpPr>
          <p:cNvPr id="798" name="Google Shape;798;p31"/>
          <p:cNvSpPr/>
          <p:nvPr/>
        </p:nvSpPr>
        <p:spPr>
          <a:xfrm>
            <a:off x="640080" y="2926080"/>
            <a:ext cx="2423160" cy="1645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New, in conversation, opened, funded, active, dormant.</a:t>
            </a:r>
            <a:endParaRPr b="0" i="0" sz="1400" u="none" cap="none" strike="noStrike">
              <a:solidFill>
                <a:schemeClr val="dk1"/>
              </a:solidFill>
              <a:latin typeface="Calibri"/>
              <a:ea typeface="Calibri"/>
              <a:cs typeface="Calibri"/>
              <a:sym typeface="Calibri"/>
            </a:endParaRPr>
          </a:p>
        </p:txBody>
      </p:sp>
      <p:sp>
        <p:nvSpPr>
          <p:cNvPr id="799" name="Google Shape;799;p31"/>
          <p:cNvSpPr/>
          <p:nvPr/>
        </p:nvSpPr>
        <p:spPr>
          <a:xfrm>
            <a:off x="3383280" y="1965960"/>
            <a:ext cx="2788920" cy="292608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1"/>
          <p:cNvSpPr/>
          <p:nvPr/>
        </p:nvSpPr>
        <p:spPr>
          <a:xfrm>
            <a:off x="3566160" y="2194560"/>
            <a:ext cx="24231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By interest</a:t>
            </a:r>
            <a:endParaRPr b="0" i="0" sz="1800" u="none" cap="none" strike="noStrike">
              <a:solidFill>
                <a:schemeClr val="dk1"/>
              </a:solidFill>
              <a:latin typeface="Calibri"/>
              <a:ea typeface="Calibri"/>
              <a:cs typeface="Calibri"/>
              <a:sym typeface="Calibri"/>
            </a:endParaRPr>
          </a:p>
        </p:txBody>
      </p:sp>
      <p:sp>
        <p:nvSpPr>
          <p:cNvPr id="801" name="Google Shape;801;p31"/>
          <p:cNvSpPr/>
          <p:nvPr/>
        </p:nvSpPr>
        <p:spPr>
          <a:xfrm>
            <a:off x="3566160" y="2926080"/>
            <a:ext cx="2423160" cy="1645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What instruments they asked about.</a:t>
            </a:r>
            <a:endParaRPr b="0" i="0" sz="1400" u="none" cap="none" strike="noStrike">
              <a:solidFill>
                <a:schemeClr val="dk1"/>
              </a:solidFill>
              <a:latin typeface="Calibri"/>
              <a:ea typeface="Calibri"/>
              <a:cs typeface="Calibri"/>
              <a:sym typeface="Calibri"/>
            </a:endParaRPr>
          </a:p>
        </p:txBody>
      </p:sp>
      <p:sp>
        <p:nvSpPr>
          <p:cNvPr id="802" name="Google Shape;802;p31"/>
          <p:cNvSpPr/>
          <p:nvPr/>
        </p:nvSpPr>
        <p:spPr>
          <a:xfrm>
            <a:off x="6309360" y="1965960"/>
            <a:ext cx="2788920" cy="292608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1"/>
          <p:cNvSpPr/>
          <p:nvPr/>
        </p:nvSpPr>
        <p:spPr>
          <a:xfrm>
            <a:off x="6492240" y="2194560"/>
            <a:ext cx="24231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By experience</a:t>
            </a:r>
            <a:endParaRPr b="0" i="0" sz="1800" u="none" cap="none" strike="noStrike">
              <a:solidFill>
                <a:schemeClr val="dk1"/>
              </a:solidFill>
              <a:latin typeface="Calibri"/>
              <a:ea typeface="Calibri"/>
              <a:cs typeface="Calibri"/>
              <a:sym typeface="Calibri"/>
            </a:endParaRPr>
          </a:p>
        </p:txBody>
      </p:sp>
      <p:sp>
        <p:nvSpPr>
          <p:cNvPr id="804" name="Google Shape;804;p31"/>
          <p:cNvSpPr/>
          <p:nvPr/>
        </p:nvSpPr>
        <p:spPr>
          <a:xfrm>
            <a:off x="6492240" y="2926080"/>
            <a:ext cx="2423160" cy="1645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Beginner, some experience, already trading.</a:t>
            </a:r>
            <a:endParaRPr b="0" i="0" sz="1400" u="none" cap="none" strike="noStrike">
              <a:solidFill>
                <a:schemeClr val="dk1"/>
              </a:solidFill>
              <a:latin typeface="Calibri"/>
              <a:ea typeface="Calibri"/>
              <a:cs typeface="Calibri"/>
              <a:sym typeface="Calibri"/>
            </a:endParaRPr>
          </a:p>
        </p:txBody>
      </p:sp>
      <p:sp>
        <p:nvSpPr>
          <p:cNvPr id="805" name="Google Shape;805;p31"/>
          <p:cNvSpPr/>
          <p:nvPr/>
        </p:nvSpPr>
        <p:spPr>
          <a:xfrm>
            <a:off x="9235440" y="1965960"/>
            <a:ext cx="2788920" cy="292608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1"/>
          <p:cNvSpPr/>
          <p:nvPr/>
        </p:nvSpPr>
        <p:spPr>
          <a:xfrm>
            <a:off x="9418320" y="2194560"/>
            <a:ext cx="24231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By source</a:t>
            </a:r>
            <a:endParaRPr b="0" i="0" sz="1800" u="none" cap="none" strike="noStrike">
              <a:solidFill>
                <a:schemeClr val="dk1"/>
              </a:solidFill>
              <a:latin typeface="Calibri"/>
              <a:ea typeface="Calibri"/>
              <a:cs typeface="Calibri"/>
              <a:sym typeface="Calibri"/>
            </a:endParaRPr>
          </a:p>
        </p:txBody>
      </p:sp>
      <p:sp>
        <p:nvSpPr>
          <p:cNvPr id="807" name="Google Shape;807;p31"/>
          <p:cNvSpPr/>
          <p:nvPr/>
        </p:nvSpPr>
        <p:spPr>
          <a:xfrm>
            <a:off x="9418320" y="2926080"/>
            <a:ext cx="2423160" cy="1645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Which platform or campaign brought them in.</a:t>
            </a:r>
            <a:endParaRPr b="0" i="0" sz="1400" u="none" cap="none" strike="noStrike">
              <a:solidFill>
                <a:schemeClr val="dk1"/>
              </a:solidFill>
              <a:latin typeface="Calibri"/>
              <a:ea typeface="Calibri"/>
              <a:cs typeface="Calibri"/>
              <a:sym typeface="Calibri"/>
            </a:endParaRPr>
          </a:p>
        </p:txBody>
      </p:sp>
      <p:sp>
        <p:nvSpPr>
          <p:cNvPr id="808" name="Google Shape;808;p31"/>
          <p:cNvSpPr/>
          <p:nvPr/>
        </p:nvSpPr>
        <p:spPr>
          <a:xfrm>
            <a:off x="457200" y="5074920"/>
            <a:ext cx="1124712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Four segments is enough. Do not build twenty.</a:t>
            </a:r>
            <a:endParaRPr b="0" i="0" sz="1600" u="none" cap="none" strike="noStrike">
              <a:solidFill>
                <a:schemeClr val="dk1"/>
              </a:solidFill>
              <a:latin typeface="Calibri"/>
              <a:ea typeface="Calibri"/>
              <a:cs typeface="Calibri"/>
              <a:sym typeface="Calibri"/>
            </a:endParaRPr>
          </a:p>
        </p:txBody>
      </p:sp>
      <p:pic>
        <p:nvPicPr>
          <p:cNvPr descr="/home/workdir/artifacts/sena_assets/wms.png" id="809" name="Google Shape;809;p31"/>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810" name="Google Shape;810;p31"/>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811" name="Google Shape;811;p31"/>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1"/>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30</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32"/>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Live build  ·  highest-value workflow today</a:t>
            </a:r>
            <a:endParaRPr b="0" i="0" sz="1100" u="none" cap="none" strike="noStrike">
              <a:solidFill>
                <a:schemeClr val="dk1"/>
              </a:solidFill>
              <a:latin typeface="Calibri"/>
              <a:ea typeface="Calibri"/>
              <a:cs typeface="Calibri"/>
              <a:sym typeface="Calibri"/>
            </a:endParaRPr>
          </a:p>
        </p:txBody>
      </p:sp>
      <p:sp>
        <p:nvSpPr>
          <p:cNvPr id="819" name="Google Shape;819;p32"/>
          <p:cNvSpPr/>
          <p:nvPr/>
        </p:nvSpPr>
        <p:spPr>
          <a:xfrm>
            <a:off x="457200" y="530352"/>
            <a:ext cx="109728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Lead scoring prompt</a:t>
            </a:r>
            <a:endParaRPr b="0" i="0" sz="2400" u="none" cap="none" strike="noStrike">
              <a:solidFill>
                <a:schemeClr val="dk1"/>
              </a:solidFill>
              <a:latin typeface="Calibri"/>
              <a:ea typeface="Calibri"/>
              <a:cs typeface="Calibri"/>
              <a:sym typeface="Calibri"/>
            </a:endParaRPr>
          </a:p>
        </p:txBody>
      </p:sp>
      <p:sp>
        <p:nvSpPr>
          <p:cNvPr id="820" name="Google Shape;820;p32"/>
          <p:cNvSpPr/>
          <p:nvPr/>
        </p:nvSpPr>
        <p:spPr>
          <a:xfrm>
            <a:off x="457200" y="1051560"/>
            <a:ext cx="11247120" cy="5029200"/>
          </a:xfrm>
          <a:prstGeom prst="roundRect">
            <a:avLst>
              <a:gd fmla="val 1455" name="adj"/>
            </a:avLst>
          </a:prstGeom>
          <a:solidFill>
            <a:srgbClr val="2B2B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2"/>
          <p:cNvSpPr/>
          <p:nvPr/>
        </p:nvSpPr>
        <p:spPr>
          <a:xfrm>
            <a:off x="731520" y="1280160"/>
            <a:ext cx="10698480" cy="457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Below is a list of enquiries from the past week, including what each person asked about and how they responded.</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[PASTE YOUR LIST]</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For each person:</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1. Score their intent from 1 to 5 and explain the score in one line</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2. Tell me which segment they belong to</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3. Draft the next message I should send, friendly and honest, with no promises of guaranteed returns</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Then list the five people I should contact first today.</a:t>
            </a:r>
            <a:endParaRPr b="0" i="0" sz="1600" u="none" cap="none" strike="noStrike">
              <a:solidFill>
                <a:schemeClr val="dk1"/>
              </a:solidFill>
              <a:latin typeface="Calibri"/>
              <a:ea typeface="Calibri"/>
              <a:cs typeface="Calibri"/>
              <a:sym typeface="Calibri"/>
            </a:endParaRPr>
          </a:p>
        </p:txBody>
      </p:sp>
      <p:pic>
        <p:nvPicPr>
          <p:cNvPr descr="/home/workdir/artifacts/sena_assets/wms.png" id="822" name="Google Shape;822;p32"/>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823" name="Google Shape;823;p32"/>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824" name="Google Shape;824;p32"/>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2"/>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31</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33"/>
          <p:cNvSpPr/>
          <p:nvPr/>
        </p:nvSpPr>
        <p:spPr>
          <a:xfrm>
            <a:off x="457200" y="256032"/>
            <a:ext cx="1124712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Part 1  ·  you now have</a:t>
            </a:r>
            <a:endParaRPr b="0" i="0" sz="1100" u="none" cap="none" strike="noStrike">
              <a:solidFill>
                <a:schemeClr val="dk1"/>
              </a:solidFill>
              <a:latin typeface="Calibri"/>
              <a:ea typeface="Calibri"/>
              <a:cs typeface="Calibri"/>
              <a:sym typeface="Calibri"/>
            </a:endParaRPr>
          </a:p>
        </p:txBody>
      </p:sp>
      <p:sp>
        <p:nvSpPr>
          <p:cNvPr id="832" name="Google Shape;832;p33"/>
          <p:cNvSpPr/>
          <p:nvPr/>
        </p:nvSpPr>
        <p:spPr>
          <a:xfrm>
            <a:off x="457200" y="530352"/>
            <a:ext cx="10972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The engine, on paper.</a:t>
            </a:r>
            <a:endParaRPr b="0" i="0" sz="2800" u="none" cap="none" strike="noStrike">
              <a:solidFill>
                <a:schemeClr val="dk1"/>
              </a:solidFill>
              <a:latin typeface="Calibri"/>
              <a:ea typeface="Calibri"/>
              <a:cs typeface="Calibri"/>
              <a:sym typeface="Calibri"/>
            </a:endParaRPr>
          </a:p>
        </p:txBody>
      </p:sp>
      <p:sp>
        <p:nvSpPr>
          <p:cNvPr id="833" name="Google Shape;833;p33"/>
          <p:cNvSpPr/>
          <p:nvPr/>
        </p:nvSpPr>
        <p:spPr>
          <a:xfrm>
            <a:off x="457200" y="1143000"/>
            <a:ext cx="54864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1</a:t>
            </a:r>
            <a:endParaRPr b="0" i="0" sz="2000" u="none" cap="none" strike="noStrike">
              <a:solidFill>
                <a:schemeClr val="dk1"/>
              </a:solidFill>
              <a:latin typeface="Calibri"/>
              <a:ea typeface="Calibri"/>
              <a:cs typeface="Calibri"/>
              <a:sym typeface="Calibri"/>
            </a:endParaRPr>
          </a:p>
        </p:txBody>
      </p:sp>
      <p:sp>
        <p:nvSpPr>
          <p:cNvPr id="834" name="Google Shape;834;p33"/>
          <p:cNvSpPr/>
          <p:nvPr/>
        </p:nvSpPr>
        <p:spPr>
          <a:xfrm>
            <a:off x="1188720" y="1143000"/>
            <a:ext cx="105156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Who you are — positioning, promise, tone, three pillars</a:t>
            </a:r>
            <a:endParaRPr b="0" i="0" sz="1800" u="none" cap="none" strike="noStrike">
              <a:solidFill>
                <a:schemeClr val="dk1"/>
              </a:solidFill>
              <a:latin typeface="Calibri"/>
              <a:ea typeface="Calibri"/>
              <a:cs typeface="Calibri"/>
              <a:sym typeface="Calibri"/>
            </a:endParaRPr>
          </a:p>
        </p:txBody>
      </p:sp>
      <p:sp>
        <p:nvSpPr>
          <p:cNvPr id="835" name="Google Shape;835;p33"/>
          <p:cNvSpPr/>
          <p:nvPr/>
        </p:nvSpPr>
        <p:spPr>
          <a:xfrm>
            <a:off x="457200" y="2057400"/>
            <a:ext cx="54864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2</a:t>
            </a:r>
            <a:endParaRPr b="0" i="0" sz="2000" u="none" cap="none" strike="noStrike">
              <a:solidFill>
                <a:schemeClr val="dk1"/>
              </a:solidFill>
              <a:latin typeface="Calibri"/>
              <a:ea typeface="Calibri"/>
              <a:cs typeface="Calibri"/>
              <a:sym typeface="Calibri"/>
            </a:endParaRPr>
          </a:p>
        </p:txBody>
      </p:sp>
      <p:sp>
        <p:nvSpPr>
          <p:cNvPr id="836" name="Google Shape;836;p33"/>
          <p:cNvSpPr/>
          <p:nvPr/>
        </p:nvSpPr>
        <p:spPr>
          <a:xfrm>
            <a:off x="1188720" y="2057400"/>
            <a:ext cx="105156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How you look — one identity, applied consistently</a:t>
            </a:r>
            <a:endParaRPr b="0" i="0" sz="1800" u="none" cap="none" strike="noStrike">
              <a:solidFill>
                <a:schemeClr val="dk1"/>
              </a:solidFill>
              <a:latin typeface="Calibri"/>
              <a:ea typeface="Calibri"/>
              <a:cs typeface="Calibri"/>
              <a:sym typeface="Calibri"/>
            </a:endParaRPr>
          </a:p>
        </p:txBody>
      </p:sp>
      <p:sp>
        <p:nvSpPr>
          <p:cNvPr id="837" name="Google Shape;837;p33"/>
          <p:cNvSpPr/>
          <p:nvPr/>
        </p:nvSpPr>
        <p:spPr>
          <a:xfrm>
            <a:off x="457200" y="2971800"/>
            <a:ext cx="54864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3</a:t>
            </a:r>
            <a:endParaRPr b="0" i="0" sz="2000" u="none" cap="none" strike="noStrike">
              <a:solidFill>
                <a:schemeClr val="dk1"/>
              </a:solidFill>
              <a:latin typeface="Calibri"/>
              <a:ea typeface="Calibri"/>
              <a:cs typeface="Calibri"/>
              <a:sym typeface="Calibri"/>
            </a:endParaRPr>
          </a:p>
        </p:txBody>
      </p:sp>
      <p:sp>
        <p:nvSpPr>
          <p:cNvPr id="838" name="Google Shape;838;p33"/>
          <p:cNvSpPr/>
          <p:nvPr/>
        </p:nvSpPr>
        <p:spPr>
          <a:xfrm>
            <a:off x="1188720" y="2971800"/>
            <a:ext cx="105156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How you publish — a production line and a four-week calendar</a:t>
            </a:r>
            <a:endParaRPr b="0" i="0" sz="1800" u="none" cap="none" strike="noStrike">
              <a:solidFill>
                <a:schemeClr val="dk1"/>
              </a:solidFill>
              <a:latin typeface="Calibri"/>
              <a:ea typeface="Calibri"/>
              <a:cs typeface="Calibri"/>
              <a:sym typeface="Calibri"/>
            </a:endParaRPr>
          </a:p>
        </p:txBody>
      </p:sp>
      <p:sp>
        <p:nvSpPr>
          <p:cNvPr id="839" name="Google Shape;839;p33"/>
          <p:cNvSpPr/>
          <p:nvPr/>
        </p:nvSpPr>
        <p:spPr>
          <a:xfrm>
            <a:off x="457200" y="3886200"/>
            <a:ext cx="54864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4</a:t>
            </a:r>
            <a:endParaRPr b="0" i="0" sz="2000" u="none" cap="none" strike="noStrike">
              <a:solidFill>
                <a:schemeClr val="dk1"/>
              </a:solidFill>
              <a:latin typeface="Calibri"/>
              <a:ea typeface="Calibri"/>
              <a:cs typeface="Calibri"/>
              <a:sym typeface="Calibri"/>
            </a:endParaRPr>
          </a:p>
        </p:txBody>
      </p:sp>
      <p:sp>
        <p:nvSpPr>
          <p:cNvPr id="840" name="Google Shape;840;p33"/>
          <p:cNvSpPr/>
          <p:nvPr/>
        </p:nvSpPr>
        <p:spPr>
          <a:xfrm>
            <a:off x="1188720" y="3886200"/>
            <a:ext cx="105156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Who you own — a capture form and a working CRM</a:t>
            </a:r>
            <a:endParaRPr b="0" i="0" sz="1800" u="none" cap="none" strike="noStrike">
              <a:solidFill>
                <a:schemeClr val="dk1"/>
              </a:solidFill>
              <a:latin typeface="Calibri"/>
              <a:ea typeface="Calibri"/>
              <a:cs typeface="Calibri"/>
              <a:sym typeface="Calibri"/>
            </a:endParaRPr>
          </a:p>
        </p:txBody>
      </p:sp>
      <p:sp>
        <p:nvSpPr>
          <p:cNvPr id="841" name="Google Shape;841;p33"/>
          <p:cNvSpPr/>
          <p:nvPr/>
        </p:nvSpPr>
        <p:spPr>
          <a:xfrm>
            <a:off x="457200" y="4800600"/>
            <a:ext cx="54864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5</a:t>
            </a:r>
            <a:endParaRPr b="0" i="0" sz="2000" u="none" cap="none" strike="noStrike">
              <a:solidFill>
                <a:schemeClr val="dk1"/>
              </a:solidFill>
              <a:latin typeface="Calibri"/>
              <a:ea typeface="Calibri"/>
              <a:cs typeface="Calibri"/>
              <a:sym typeface="Calibri"/>
            </a:endParaRPr>
          </a:p>
        </p:txBody>
      </p:sp>
      <p:sp>
        <p:nvSpPr>
          <p:cNvPr id="842" name="Google Shape;842;p33"/>
          <p:cNvSpPr/>
          <p:nvPr/>
        </p:nvSpPr>
        <p:spPr>
          <a:xfrm>
            <a:off x="1188720" y="4800600"/>
            <a:ext cx="105156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Who to call first — segments and a scoring workflow</a:t>
            </a:r>
            <a:endParaRPr b="0" i="0" sz="1800" u="none" cap="none" strike="noStrike">
              <a:solidFill>
                <a:schemeClr val="dk1"/>
              </a:solidFill>
              <a:latin typeface="Calibri"/>
              <a:ea typeface="Calibri"/>
              <a:cs typeface="Calibri"/>
              <a:sym typeface="Calibri"/>
            </a:endParaRPr>
          </a:p>
        </p:txBody>
      </p:sp>
      <p:pic>
        <p:nvPicPr>
          <p:cNvPr descr="/home/workdir/artifacts/sena_assets/wms.png" id="843" name="Google Shape;843;p33"/>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844" name="Google Shape;844;p33"/>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845" name="Google Shape;845;p33"/>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3"/>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32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34"/>
          <p:cNvSpPr/>
          <p:nvPr/>
        </p:nvSpPr>
        <p:spPr>
          <a:xfrm>
            <a:off x="640080" y="2331720"/>
            <a:ext cx="109728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Lunch.</a:t>
            </a:r>
            <a:endParaRPr b="0" i="0" sz="4000" u="none" cap="none" strike="noStrike">
              <a:solidFill>
                <a:schemeClr val="dk1"/>
              </a:solidFill>
              <a:latin typeface="Calibri"/>
              <a:ea typeface="Calibri"/>
              <a:cs typeface="Calibri"/>
              <a:sym typeface="Calibri"/>
            </a:endParaRPr>
          </a:p>
        </p:txBody>
      </p:sp>
      <p:sp>
        <p:nvSpPr>
          <p:cNvPr id="853" name="Google Shape;853;p34"/>
          <p:cNvSpPr/>
          <p:nvPr/>
        </p:nvSpPr>
        <p:spPr>
          <a:xfrm>
            <a:off x="640080" y="3108960"/>
            <a:ext cx="10058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2000"/>
              <a:buFont typeface="Lexend Deca"/>
              <a:buNone/>
            </a:pPr>
            <a:r>
              <a:rPr b="0" i="0" lang="en-US" sz="2000" u="none" cap="none" strike="noStrike">
                <a:solidFill>
                  <a:srgbClr val="5A5A5A"/>
                </a:solidFill>
                <a:latin typeface="Lexend Deca"/>
                <a:ea typeface="Lexend Deca"/>
                <a:cs typeface="Lexend Deca"/>
                <a:sym typeface="Lexend Deca"/>
              </a:rPr>
              <a:t>After lunch: converting those contacts</a:t>
            </a:r>
            <a:endParaRPr b="0" i="0" sz="2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2000"/>
              <a:buFont typeface="Lexend Deca"/>
              <a:buNone/>
            </a:pPr>
            <a:r>
              <a:rPr b="0" i="0" lang="en-US" sz="2000" u="none" cap="none" strike="noStrike">
                <a:solidFill>
                  <a:srgbClr val="5A5A5A"/>
                </a:solidFill>
                <a:latin typeface="Lexend Deca"/>
                <a:ea typeface="Lexend Deca"/>
                <a:cs typeface="Lexend Deca"/>
                <a:sym typeface="Lexend Deca"/>
              </a:rPr>
              <a:t>into funded, active clients.</a:t>
            </a:r>
            <a:endParaRPr b="0" i="0" sz="2000" u="none" cap="none" strike="noStrike">
              <a:solidFill>
                <a:schemeClr val="dk1"/>
              </a:solidFill>
              <a:latin typeface="Calibri"/>
              <a:ea typeface="Calibri"/>
              <a:cs typeface="Calibri"/>
              <a:sym typeface="Calibri"/>
            </a:endParaRPr>
          </a:p>
        </p:txBody>
      </p:sp>
      <p:pic>
        <p:nvPicPr>
          <p:cNvPr descr="/home/workdir/artifacts/sena_assets/wms.png" id="854" name="Google Shape;854;p34"/>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855" name="Google Shape;855;p34"/>
          <p:cNvSpPr/>
          <p:nvPr/>
        </p:nvSpPr>
        <p:spPr>
          <a:xfrm>
            <a:off x="731520" y="6492240"/>
            <a:ext cx="77724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1</a:t>
            </a:r>
            <a:endParaRPr b="0" i="0" sz="1000" u="none" cap="none" strike="noStrike">
              <a:solidFill>
                <a:schemeClr val="dk1"/>
              </a:solidFill>
              <a:latin typeface="Calibri"/>
              <a:ea typeface="Calibri"/>
              <a:cs typeface="Calibri"/>
              <a:sym typeface="Calibri"/>
            </a:endParaRPr>
          </a:p>
        </p:txBody>
      </p:sp>
      <p:sp>
        <p:nvSpPr>
          <p:cNvPr id="856" name="Google Shape;856;p34"/>
          <p:cNvSpPr/>
          <p:nvPr/>
        </p:nvSpPr>
        <p:spPr>
          <a:xfrm>
            <a:off x="11475720" y="6446520"/>
            <a:ext cx="347472" cy="347472"/>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4"/>
          <p:cNvSpPr/>
          <p:nvPr/>
        </p:nvSpPr>
        <p:spPr>
          <a:xfrm>
            <a:off x="11475720" y="6446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33</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g3f40c273fe1_0_0"/>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Recap</a:t>
            </a:r>
            <a:endParaRPr b="0" i="0" sz="1100" u="none" cap="none" strike="noStrike">
              <a:solidFill>
                <a:schemeClr val="dk1"/>
              </a:solidFill>
              <a:latin typeface="Calibri"/>
              <a:ea typeface="Calibri"/>
              <a:cs typeface="Calibri"/>
              <a:sym typeface="Calibri"/>
            </a:endParaRPr>
          </a:p>
        </p:txBody>
      </p:sp>
      <p:sp>
        <p:nvSpPr>
          <p:cNvPr id="864" name="Google Shape;864;g3f40c273fe1_0_0"/>
          <p:cNvSpPr/>
          <p:nvPr/>
        </p:nvSpPr>
        <p:spPr>
          <a:xfrm>
            <a:off x="457200" y="566928"/>
            <a:ext cx="109728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800"/>
              <a:buFont typeface="Lexend Deca"/>
              <a:buNone/>
            </a:pPr>
            <a:r>
              <a:rPr b="0" i="0" lang="en-US" sz="2800" u="none" cap="none" strike="noStrike">
                <a:solidFill>
                  <a:srgbClr val="1C1C1C"/>
                </a:solidFill>
                <a:latin typeface="Lexend Deca"/>
                <a:ea typeface="Lexend Deca"/>
                <a:cs typeface="Lexend Deca"/>
                <a:sym typeface="Lexend Deca"/>
              </a:rPr>
              <a:t>Where we are</a:t>
            </a:r>
            <a:endParaRPr b="0" i="0" sz="2800" u="none" cap="none" strike="noStrike">
              <a:solidFill>
                <a:schemeClr val="dk1"/>
              </a:solidFill>
              <a:latin typeface="Calibri"/>
              <a:ea typeface="Calibri"/>
              <a:cs typeface="Calibri"/>
              <a:sym typeface="Calibri"/>
            </a:endParaRPr>
          </a:p>
        </p:txBody>
      </p:sp>
      <p:sp>
        <p:nvSpPr>
          <p:cNvPr id="865" name="Google Shape;865;g3f40c273fe1_0_0"/>
          <p:cNvSpPr/>
          <p:nvPr/>
        </p:nvSpPr>
        <p:spPr>
          <a:xfrm>
            <a:off x="457200" y="123444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g3f40c273fe1_0_0"/>
          <p:cNvSpPr/>
          <p:nvPr/>
        </p:nvSpPr>
        <p:spPr>
          <a:xfrm>
            <a:off x="658368" y="1554480"/>
            <a:ext cx="23775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Attract</a:t>
            </a:r>
            <a:endParaRPr b="0" i="0" sz="2200" u="none" cap="none" strike="noStrike">
              <a:solidFill>
                <a:schemeClr val="dk1"/>
              </a:solidFill>
              <a:latin typeface="Calibri"/>
              <a:ea typeface="Calibri"/>
              <a:cs typeface="Calibri"/>
              <a:sym typeface="Calibri"/>
            </a:endParaRPr>
          </a:p>
        </p:txBody>
      </p:sp>
      <p:sp>
        <p:nvSpPr>
          <p:cNvPr id="867" name="Google Shape;867;g3f40c273fe1_0_0"/>
          <p:cNvSpPr/>
          <p:nvPr/>
        </p:nvSpPr>
        <p:spPr>
          <a:xfrm>
            <a:off x="658368" y="2331720"/>
            <a:ext cx="2377500" cy="219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Positioning, identity, content, social.</a:t>
            </a:r>
            <a:endParaRPr b="0" i="0" sz="1500" u="none" cap="none" strike="noStrike">
              <a:solidFill>
                <a:schemeClr val="dk1"/>
              </a:solidFill>
              <a:latin typeface="Calibri"/>
              <a:ea typeface="Calibri"/>
              <a:cs typeface="Calibri"/>
              <a:sym typeface="Calibri"/>
            </a:endParaRPr>
          </a:p>
        </p:txBody>
      </p:sp>
      <p:sp>
        <p:nvSpPr>
          <p:cNvPr id="868" name="Google Shape;868;g3f40c273fe1_0_0"/>
          <p:cNvSpPr/>
          <p:nvPr/>
        </p:nvSpPr>
        <p:spPr>
          <a:xfrm>
            <a:off x="658368" y="5349240"/>
            <a:ext cx="23775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done</a:t>
            </a:r>
            <a:endParaRPr b="0" i="0" sz="1300" u="none" cap="none" strike="noStrike">
              <a:solidFill>
                <a:schemeClr val="dk1"/>
              </a:solidFill>
              <a:latin typeface="Calibri"/>
              <a:ea typeface="Calibri"/>
              <a:cs typeface="Calibri"/>
              <a:sym typeface="Calibri"/>
            </a:endParaRPr>
          </a:p>
        </p:txBody>
      </p:sp>
      <p:sp>
        <p:nvSpPr>
          <p:cNvPr id="869" name="Google Shape;869;g3f40c273fe1_0_0"/>
          <p:cNvSpPr/>
          <p:nvPr/>
        </p:nvSpPr>
        <p:spPr>
          <a:xfrm>
            <a:off x="3383280" y="123444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g3f40c273fe1_0_0"/>
          <p:cNvSpPr/>
          <p:nvPr/>
        </p:nvSpPr>
        <p:spPr>
          <a:xfrm>
            <a:off x="3584448" y="1554480"/>
            <a:ext cx="23775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Capture</a:t>
            </a:r>
            <a:endParaRPr b="0" i="0" sz="2200" u="none" cap="none" strike="noStrike">
              <a:solidFill>
                <a:schemeClr val="dk1"/>
              </a:solidFill>
              <a:latin typeface="Calibri"/>
              <a:ea typeface="Calibri"/>
              <a:cs typeface="Calibri"/>
              <a:sym typeface="Calibri"/>
            </a:endParaRPr>
          </a:p>
        </p:txBody>
      </p:sp>
      <p:sp>
        <p:nvSpPr>
          <p:cNvPr id="871" name="Google Shape;871;g3f40c273fe1_0_0"/>
          <p:cNvSpPr/>
          <p:nvPr/>
        </p:nvSpPr>
        <p:spPr>
          <a:xfrm>
            <a:off x="3584448" y="2331720"/>
            <a:ext cx="2377500" cy="219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Forms, data, a working CRM.</a:t>
            </a:r>
            <a:endParaRPr b="0" i="0" sz="1500" u="none" cap="none" strike="noStrike">
              <a:solidFill>
                <a:schemeClr val="dk1"/>
              </a:solidFill>
              <a:latin typeface="Calibri"/>
              <a:ea typeface="Calibri"/>
              <a:cs typeface="Calibri"/>
              <a:sym typeface="Calibri"/>
            </a:endParaRPr>
          </a:p>
        </p:txBody>
      </p:sp>
      <p:sp>
        <p:nvSpPr>
          <p:cNvPr id="872" name="Google Shape;872;g3f40c273fe1_0_0"/>
          <p:cNvSpPr/>
          <p:nvPr/>
        </p:nvSpPr>
        <p:spPr>
          <a:xfrm>
            <a:off x="3584448" y="5349240"/>
            <a:ext cx="23775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done</a:t>
            </a:r>
            <a:endParaRPr b="0" i="0" sz="1300" u="none" cap="none" strike="noStrike">
              <a:solidFill>
                <a:schemeClr val="dk1"/>
              </a:solidFill>
              <a:latin typeface="Calibri"/>
              <a:ea typeface="Calibri"/>
              <a:cs typeface="Calibri"/>
              <a:sym typeface="Calibri"/>
            </a:endParaRPr>
          </a:p>
        </p:txBody>
      </p:sp>
      <p:sp>
        <p:nvSpPr>
          <p:cNvPr id="873" name="Google Shape;873;g3f40c273fe1_0_0"/>
          <p:cNvSpPr/>
          <p:nvPr/>
        </p:nvSpPr>
        <p:spPr>
          <a:xfrm>
            <a:off x="6309360" y="1234440"/>
            <a:ext cx="2788800" cy="4755000"/>
          </a:xfrm>
          <a:prstGeom prst="roundRect">
            <a:avLst>
              <a:gd fmla="val 2623"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g3f40c273fe1_0_0"/>
          <p:cNvSpPr/>
          <p:nvPr/>
        </p:nvSpPr>
        <p:spPr>
          <a:xfrm>
            <a:off x="6510528" y="1554480"/>
            <a:ext cx="23775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Lexend Deca"/>
              <a:buNone/>
            </a:pPr>
            <a:r>
              <a:rPr b="0" i="0" lang="en-US" sz="2200" u="none" cap="none" strike="noStrike">
                <a:solidFill>
                  <a:srgbClr val="FFFFFF"/>
                </a:solidFill>
                <a:latin typeface="Lexend Deca"/>
                <a:ea typeface="Lexend Deca"/>
                <a:cs typeface="Lexend Deca"/>
                <a:sym typeface="Lexend Deca"/>
              </a:rPr>
              <a:t>Convert</a:t>
            </a:r>
            <a:endParaRPr b="0" i="0" sz="2200" u="none" cap="none" strike="noStrike">
              <a:solidFill>
                <a:schemeClr val="dk1"/>
              </a:solidFill>
              <a:latin typeface="Calibri"/>
              <a:ea typeface="Calibri"/>
              <a:cs typeface="Calibri"/>
              <a:sym typeface="Calibri"/>
            </a:endParaRPr>
          </a:p>
        </p:txBody>
      </p:sp>
      <p:sp>
        <p:nvSpPr>
          <p:cNvPr id="875" name="Google Shape;875;g3f40c273fe1_0_0"/>
          <p:cNvSpPr/>
          <p:nvPr/>
        </p:nvSpPr>
        <p:spPr>
          <a:xfrm>
            <a:off x="6510528" y="2331720"/>
            <a:ext cx="2377500" cy="219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8C8"/>
              </a:buClr>
              <a:buSzPts val="1500"/>
              <a:buFont typeface="Lexend Deca"/>
              <a:buNone/>
            </a:pPr>
            <a:r>
              <a:rPr b="0" i="0" lang="en-US" sz="1500" u="none" cap="none" strike="noStrike">
                <a:solidFill>
                  <a:srgbClr val="C8C8C8"/>
                </a:solidFill>
                <a:latin typeface="Lexend Deca"/>
                <a:ea typeface="Lexend Deca"/>
                <a:cs typeface="Lexend Deca"/>
                <a:sym typeface="Lexend Deca"/>
              </a:rPr>
              <a:t>Fast, personalised follow-up.</a:t>
            </a:r>
            <a:endParaRPr b="0" i="0" sz="1500" u="none" cap="none" strike="noStrike">
              <a:solidFill>
                <a:schemeClr val="dk1"/>
              </a:solidFill>
              <a:latin typeface="Calibri"/>
              <a:ea typeface="Calibri"/>
              <a:cs typeface="Calibri"/>
              <a:sym typeface="Calibri"/>
            </a:endParaRPr>
          </a:p>
        </p:txBody>
      </p:sp>
      <p:sp>
        <p:nvSpPr>
          <p:cNvPr id="876" name="Google Shape;876;g3f40c273fe1_0_0"/>
          <p:cNvSpPr/>
          <p:nvPr/>
        </p:nvSpPr>
        <p:spPr>
          <a:xfrm>
            <a:off x="6510528" y="5349240"/>
            <a:ext cx="23775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9A7B0"/>
              </a:buClr>
              <a:buSzPts val="1300"/>
              <a:buFont typeface="Lexend Deca"/>
              <a:buNone/>
            </a:pPr>
            <a:r>
              <a:rPr b="0" i="0" lang="en-US" sz="1300" u="none" cap="none" strike="noStrike">
                <a:solidFill>
                  <a:srgbClr val="D9A7B0"/>
                </a:solidFill>
                <a:latin typeface="Lexend Deca"/>
                <a:ea typeface="Lexend Deca"/>
                <a:cs typeface="Lexend Deca"/>
                <a:sym typeface="Lexend Deca"/>
              </a:rPr>
              <a:t>now</a:t>
            </a:r>
            <a:endParaRPr b="0" i="0" sz="1300" u="none" cap="none" strike="noStrike">
              <a:solidFill>
                <a:schemeClr val="dk1"/>
              </a:solidFill>
              <a:latin typeface="Calibri"/>
              <a:ea typeface="Calibri"/>
              <a:cs typeface="Calibri"/>
              <a:sym typeface="Calibri"/>
            </a:endParaRPr>
          </a:p>
        </p:txBody>
      </p:sp>
      <p:sp>
        <p:nvSpPr>
          <p:cNvPr id="877" name="Google Shape;877;g3f40c273fe1_0_0"/>
          <p:cNvSpPr/>
          <p:nvPr/>
        </p:nvSpPr>
        <p:spPr>
          <a:xfrm>
            <a:off x="9235440" y="123444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g3f40c273fe1_0_0"/>
          <p:cNvSpPr/>
          <p:nvPr/>
        </p:nvSpPr>
        <p:spPr>
          <a:xfrm>
            <a:off x="9436608" y="1554480"/>
            <a:ext cx="23775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Retain</a:t>
            </a:r>
            <a:endParaRPr b="0" i="0" sz="2200" u="none" cap="none" strike="noStrike">
              <a:solidFill>
                <a:schemeClr val="dk1"/>
              </a:solidFill>
              <a:latin typeface="Calibri"/>
              <a:ea typeface="Calibri"/>
              <a:cs typeface="Calibri"/>
              <a:sym typeface="Calibri"/>
            </a:endParaRPr>
          </a:p>
        </p:txBody>
      </p:sp>
      <p:sp>
        <p:nvSpPr>
          <p:cNvPr id="879" name="Google Shape;879;g3f40c273fe1_0_0"/>
          <p:cNvSpPr/>
          <p:nvPr/>
        </p:nvSpPr>
        <p:spPr>
          <a:xfrm>
            <a:off x="9436608" y="2331720"/>
            <a:ext cx="2377500" cy="219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Verification, community, education.</a:t>
            </a:r>
            <a:endParaRPr b="0" i="0" sz="1500" u="none" cap="none" strike="noStrike">
              <a:solidFill>
                <a:schemeClr val="dk1"/>
              </a:solidFill>
              <a:latin typeface="Calibri"/>
              <a:ea typeface="Calibri"/>
              <a:cs typeface="Calibri"/>
              <a:sym typeface="Calibri"/>
            </a:endParaRPr>
          </a:p>
        </p:txBody>
      </p:sp>
      <p:sp>
        <p:nvSpPr>
          <p:cNvPr id="880" name="Google Shape;880;g3f40c273fe1_0_0"/>
          <p:cNvSpPr/>
          <p:nvPr/>
        </p:nvSpPr>
        <p:spPr>
          <a:xfrm>
            <a:off x="9436608" y="5349240"/>
            <a:ext cx="23775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300"/>
              <a:buFont typeface="Lexend Deca"/>
              <a:buNone/>
            </a:pPr>
            <a:r>
              <a:rPr b="0" i="0" lang="en-US" sz="1300" u="none" cap="none" strike="noStrike">
                <a:solidFill>
                  <a:srgbClr val="5A5A5A"/>
                </a:solidFill>
                <a:latin typeface="Lexend Deca"/>
                <a:ea typeface="Lexend Deca"/>
                <a:cs typeface="Lexend Deca"/>
                <a:sym typeface="Lexend Deca"/>
              </a:rPr>
              <a:t>next</a:t>
            </a:r>
            <a:endParaRPr b="0" i="0" sz="1300" u="none" cap="none" strike="noStrike">
              <a:solidFill>
                <a:schemeClr val="dk1"/>
              </a:solidFill>
              <a:latin typeface="Calibri"/>
              <a:ea typeface="Calibri"/>
              <a:cs typeface="Calibri"/>
              <a:sym typeface="Calibri"/>
            </a:endParaRPr>
          </a:p>
        </p:txBody>
      </p:sp>
      <p:pic>
        <p:nvPicPr>
          <p:cNvPr descr="/home/workdir/artifacts/sena_assets/wms.png" id="881" name="Google Shape;881;g3f40c273fe1_0_0"/>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882" name="Google Shape;882;g3f40c273fe1_0_0"/>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883" name="Google Shape;883;g3f40c273fe1_0_0"/>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g3f40c273fe1_0_0"/>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g3f40c273fe1_0_26"/>
          <p:cNvSpPr/>
          <p:nvPr/>
        </p:nvSpPr>
        <p:spPr>
          <a:xfrm>
            <a:off x="640080" y="2331720"/>
            <a:ext cx="10972800" cy="1051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3800"/>
              <a:buFont typeface="Lexend Deca"/>
              <a:buNone/>
            </a:pPr>
            <a:r>
              <a:rPr b="0" i="0" lang="en-US" sz="3800" u="none" cap="none" strike="noStrike">
                <a:solidFill>
                  <a:srgbClr val="1C1C1C"/>
                </a:solidFill>
                <a:latin typeface="Lexend Deca"/>
                <a:ea typeface="Lexend Deca"/>
                <a:cs typeface="Lexend Deca"/>
                <a:sym typeface="Lexend Deca"/>
              </a:rPr>
              <a:t>Most enquiries are not</a:t>
            </a:r>
            <a:endParaRPr b="0" i="0" sz="38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3800"/>
              <a:buFont typeface="Lexend Deca"/>
              <a:buNone/>
            </a:pPr>
            <a:r>
              <a:rPr b="0" i="0" lang="en-US" sz="3800" u="none" cap="none" strike="noStrike">
                <a:solidFill>
                  <a:srgbClr val="1C1C1C"/>
                </a:solidFill>
                <a:latin typeface="Lexend Deca"/>
                <a:ea typeface="Lexend Deca"/>
                <a:cs typeface="Lexend Deca"/>
                <a:sym typeface="Lexend Deca"/>
              </a:rPr>
              <a:t>lost to competitors.</a:t>
            </a:r>
            <a:endParaRPr b="0" i="0" sz="3800" u="none" cap="none" strike="noStrike">
              <a:solidFill>
                <a:schemeClr val="dk1"/>
              </a:solidFill>
              <a:latin typeface="Calibri"/>
              <a:ea typeface="Calibri"/>
              <a:cs typeface="Calibri"/>
              <a:sym typeface="Calibri"/>
            </a:endParaRPr>
          </a:p>
        </p:txBody>
      </p:sp>
      <p:sp>
        <p:nvSpPr>
          <p:cNvPr id="891" name="Google Shape;891;g3f40c273fe1_0_26"/>
          <p:cNvSpPr/>
          <p:nvPr/>
        </p:nvSpPr>
        <p:spPr>
          <a:xfrm>
            <a:off x="640080" y="3474720"/>
            <a:ext cx="10058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They are lost to silence.</a:t>
            </a:r>
            <a:endParaRPr b="0" i="0" sz="1800" u="none" cap="none" strike="noStrike">
              <a:solidFill>
                <a:schemeClr val="dk1"/>
              </a:solidFill>
              <a:latin typeface="Calibri"/>
              <a:ea typeface="Calibri"/>
              <a:cs typeface="Calibri"/>
              <a:sym typeface="Calibri"/>
            </a:endParaRPr>
          </a:p>
        </p:txBody>
      </p:sp>
      <p:pic>
        <p:nvPicPr>
          <p:cNvPr descr="/home/workdir/artifacts/sena_assets/wms.png" id="892" name="Google Shape;892;g3f40c273fe1_0_26"/>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893" name="Google Shape;893;g3f40c273fe1_0_26"/>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894" name="Google Shape;894;g3f40c273fe1_0_26"/>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g3f40c273fe1_0_26"/>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g3f40c273fe1_0_36"/>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Follow-up</a:t>
            </a:r>
            <a:endParaRPr b="0" i="0" sz="1100" u="none" cap="none" strike="noStrike">
              <a:solidFill>
                <a:schemeClr val="dk1"/>
              </a:solidFill>
              <a:latin typeface="Calibri"/>
              <a:ea typeface="Calibri"/>
              <a:cs typeface="Calibri"/>
              <a:sym typeface="Calibri"/>
            </a:endParaRPr>
          </a:p>
        </p:txBody>
      </p:sp>
      <p:sp>
        <p:nvSpPr>
          <p:cNvPr id="902" name="Google Shape;902;g3f40c273fe1_0_36"/>
          <p:cNvSpPr/>
          <p:nvPr/>
        </p:nvSpPr>
        <p:spPr>
          <a:xfrm>
            <a:off x="457200" y="530352"/>
            <a:ext cx="11247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Build the answers before you automate</a:t>
            </a:r>
            <a:endParaRPr b="0" i="0" sz="2400" u="none" cap="none" strike="noStrike">
              <a:solidFill>
                <a:schemeClr val="dk1"/>
              </a:solidFill>
              <a:latin typeface="Calibri"/>
              <a:ea typeface="Calibri"/>
              <a:cs typeface="Calibri"/>
              <a:sym typeface="Calibri"/>
            </a:endParaRPr>
          </a:p>
        </p:txBody>
      </p:sp>
      <p:sp>
        <p:nvSpPr>
          <p:cNvPr id="903" name="Google Shape;903;g3f40c273fe1_0_36"/>
          <p:cNvSpPr/>
          <p:nvPr/>
        </p:nvSpPr>
        <p:spPr>
          <a:xfrm>
            <a:off x="457200" y="1234440"/>
            <a:ext cx="2194500" cy="470910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g3f40c273fe1_0_36"/>
          <p:cNvSpPr/>
          <p:nvPr/>
        </p:nvSpPr>
        <p:spPr>
          <a:xfrm>
            <a:off x="621792" y="1417320"/>
            <a:ext cx="18744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01</a:t>
            </a:r>
            <a:endParaRPr b="0" i="0" sz="1200" u="none" cap="none" strike="noStrike">
              <a:solidFill>
                <a:schemeClr val="dk1"/>
              </a:solidFill>
              <a:latin typeface="Calibri"/>
              <a:ea typeface="Calibri"/>
              <a:cs typeface="Calibri"/>
              <a:sym typeface="Calibri"/>
            </a:endParaRPr>
          </a:p>
        </p:txBody>
      </p:sp>
      <p:sp>
        <p:nvSpPr>
          <p:cNvPr id="905" name="Google Shape;905;g3f40c273fe1_0_36"/>
          <p:cNvSpPr/>
          <p:nvPr/>
        </p:nvSpPr>
        <p:spPr>
          <a:xfrm>
            <a:off x="621792" y="1920240"/>
            <a:ext cx="18744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List the repeats</a:t>
            </a:r>
            <a:endParaRPr b="0" i="0" sz="1600" u="none" cap="none" strike="noStrike">
              <a:solidFill>
                <a:schemeClr val="dk1"/>
              </a:solidFill>
              <a:latin typeface="Calibri"/>
              <a:ea typeface="Calibri"/>
              <a:cs typeface="Calibri"/>
              <a:sym typeface="Calibri"/>
            </a:endParaRPr>
          </a:p>
        </p:txBody>
      </p:sp>
      <p:sp>
        <p:nvSpPr>
          <p:cNvPr id="906" name="Google Shape;906;g3f40c273fe1_0_36"/>
          <p:cNvSpPr/>
          <p:nvPr/>
        </p:nvSpPr>
        <p:spPr>
          <a:xfrm>
            <a:off x="621792" y="3383280"/>
            <a:ext cx="1874400" cy="2011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Usually fewer than fifteen questions.</a:t>
            </a:r>
            <a:endParaRPr b="0" i="0" sz="1400" u="none" cap="none" strike="noStrike">
              <a:solidFill>
                <a:schemeClr val="dk1"/>
              </a:solidFill>
              <a:latin typeface="Calibri"/>
              <a:ea typeface="Calibri"/>
              <a:cs typeface="Calibri"/>
              <a:sym typeface="Calibri"/>
            </a:endParaRPr>
          </a:p>
        </p:txBody>
      </p:sp>
      <p:sp>
        <p:nvSpPr>
          <p:cNvPr id="907" name="Google Shape;907;g3f40c273fe1_0_36"/>
          <p:cNvSpPr/>
          <p:nvPr/>
        </p:nvSpPr>
        <p:spPr>
          <a:xfrm>
            <a:off x="2761488" y="1234440"/>
            <a:ext cx="2194500" cy="470910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g3f40c273fe1_0_36"/>
          <p:cNvSpPr/>
          <p:nvPr/>
        </p:nvSpPr>
        <p:spPr>
          <a:xfrm>
            <a:off x="2926080" y="1417320"/>
            <a:ext cx="18744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02</a:t>
            </a:r>
            <a:endParaRPr b="0" i="0" sz="1200" u="none" cap="none" strike="noStrike">
              <a:solidFill>
                <a:schemeClr val="dk1"/>
              </a:solidFill>
              <a:latin typeface="Calibri"/>
              <a:ea typeface="Calibri"/>
              <a:cs typeface="Calibri"/>
              <a:sym typeface="Calibri"/>
            </a:endParaRPr>
          </a:p>
        </p:txBody>
      </p:sp>
      <p:sp>
        <p:nvSpPr>
          <p:cNvPr id="909" name="Google Shape;909;g3f40c273fe1_0_36"/>
          <p:cNvSpPr/>
          <p:nvPr/>
        </p:nvSpPr>
        <p:spPr>
          <a:xfrm>
            <a:off x="2926080" y="1920240"/>
            <a:ext cx="18744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Write one honest answer</a:t>
            </a:r>
            <a:endParaRPr b="0" i="0" sz="1600" u="none" cap="none" strike="noStrike">
              <a:solidFill>
                <a:schemeClr val="dk1"/>
              </a:solidFill>
              <a:latin typeface="Calibri"/>
              <a:ea typeface="Calibri"/>
              <a:cs typeface="Calibri"/>
              <a:sym typeface="Calibri"/>
            </a:endParaRPr>
          </a:p>
        </p:txBody>
      </p:sp>
      <p:sp>
        <p:nvSpPr>
          <p:cNvPr id="910" name="Google Shape;910;g3f40c273fe1_0_36"/>
          <p:cNvSpPr/>
          <p:nvPr/>
        </p:nvSpPr>
        <p:spPr>
          <a:xfrm>
            <a:off x="2926080" y="3383280"/>
            <a:ext cx="1874400" cy="2011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Short. Your voice. No income claims.</a:t>
            </a:r>
            <a:endParaRPr b="0" i="0" sz="1400" u="none" cap="none" strike="noStrike">
              <a:solidFill>
                <a:schemeClr val="dk1"/>
              </a:solidFill>
              <a:latin typeface="Calibri"/>
              <a:ea typeface="Calibri"/>
              <a:cs typeface="Calibri"/>
              <a:sym typeface="Calibri"/>
            </a:endParaRPr>
          </a:p>
        </p:txBody>
      </p:sp>
      <p:sp>
        <p:nvSpPr>
          <p:cNvPr id="911" name="Google Shape;911;g3f40c273fe1_0_36"/>
          <p:cNvSpPr/>
          <p:nvPr/>
        </p:nvSpPr>
        <p:spPr>
          <a:xfrm>
            <a:off x="5065776" y="1234440"/>
            <a:ext cx="2194500" cy="470910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g3f40c273fe1_0_36"/>
          <p:cNvSpPr/>
          <p:nvPr/>
        </p:nvSpPr>
        <p:spPr>
          <a:xfrm>
            <a:off x="5230368" y="1417320"/>
            <a:ext cx="18744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03</a:t>
            </a:r>
            <a:endParaRPr b="0" i="0" sz="1200" u="none" cap="none" strike="noStrike">
              <a:solidFill>
                <a:schemeClr val="dk1"/>
              </a:solidFill>
              <a:latin typeface="Calibri"/>
              <a:ea typeface="Calibri"/>
              <a:cs typeface="Calibri"/>
              <a:sym typeface="Calibri"/>
            </a:endParaRPr>
          </a:p>
        </p:txBody>
      </p:sp>
      <p:sp>
        <p:nvSpPr>
          <p:cNvPr id="913" name="Google Shape;913;g3f40c273fe1_0_36"/>
          <p:cNvSpPr/>
          <p:nvPr/>
        </p:nvSpPr>
        <p:spPr>
          <a:xfrm>
            <a:off x="5230368" y="1920240"/>
            <a:ext cx="18744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Local versions</a:t>
            </a:r>
            <a:endParaRPr b="0" i="0" sz="1600" u="none" cap="none" strike="noStrike">
              <a:solidFill>
                <a:schemeClr val="dk1"/>
              </a:solidFill>
              <a:latin typeface="Calibri"/>
              <a:ea typeface="Calibri"/>
              <a:cs typeface="Calibri"/>
              <a:sym typeface="Calibri"/>
            </a:endParaRPr>
          </a:p>
        </p:txBody>
      </p:sp>
      <p:sp>
        <p:nvSpPr>
          <p:cNvPr id="914" name="Google Shape;914;g3f40c273fe1_0_36"/>
          <p:cNvSpPr/>
          <p:nvPr/>
        </p:nvSpPr>
        <p:spPr>
          <a:xfrm>
            <a:off x="5230368" y="3383280"/>
            <a:ext cx="1874400" cy="2011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At least the most common three.</a:t>
            </a:r>
            <a:endParaRPr b="0" i="0" sz="1400" u="none" cap="none" strike="noStrike">
              <a:solidFill>
                <a:schemeClr val="dk1"/>
              </a:solidFill>
              <a:latin typeface="Calibri"/>
              <a:ea typeface="Calibri"/>
              <a:cs typeface="Calibri"/>
              <a:sym typeface="Calibri"/>
            </a:endParaRPr>
          </a:p>
        </p:txBody>
      </p:sp>
      <p:sp>
        <p:nvSpPr>
          <p:cNvPr id="915" name="Google Shape;915;g3f40c273fe1_0_36"/>
          <p:cNvSpPr/>
          <p:nvPr/>
        </p:nvSpPr>
        <p:spPr>
          <a:xfrm>
            <a:off x="7370064" y="1234440"/>
            <a:ext cx="2194500" cy="470910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g3f40c273fe1_0_36"/>
          <p:cNvSpPr/>
          <p:nvPr/>
        </p:nvSpPr>
        <p:spPr>
          <a:xfrm>
            <a:off x="7534656" y="1417320"/>
            <a:ext cx="18744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04</a:t>
            </a:r>
            <a:endParaRPr b="0" i="0" sz="1200" u="none" cap="none" strike="noStrike">
              <a:solidFill>
                <a:schemeClr val="dk1"/>
              </a:solidFill>
              <a:latin typeface="Calibri"/>
              <a:ea typeface="Calibri"/>
              <a:cs typeface="Calibri"/>
              <a:sym typeface="Calibri"/>
            </a:endParaRPr>
          </a:p>
        </p:txBody>
      </p:sp>
      <p:sp>
        <p:nvSpPr>
          <p:cNvPr id="917" name="Google Shape;917;g3f40c273fe1_0_36"/>
          <p:cNvSpPr/>
          <p:nvPr/>
        </p:nvSpPr>
        <p:spPr>
          <a:xfrm>
            <a:off x="7534656" y="1920240"/>
            <a:ext cx="18744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Review for compliance</a:t>
            </a:r>
            <a:endParaRPr b="0" i="0" sz="1600" u="none" cap="none" strike="noStrike">
              <a:solidFill>
                <a:schemeClr val="dk1"/>
              </a:solidFill>
              <a:latin typeface="Calibri"/>
              <a:ea typeface="Calibri"/>
              <a:cs typeface="Calibri"/>
              <a:sym typeface="Calibri"/>
            </a:endParaRPr>
          </a:p>
        </p:txBody>
      </p:sp>
      <p:sp>
        <p:nvSpPr>
          <p:cNvPr id="918" name="Google Shape;918;g3f40c273fe1_0_36"/>
          <p:cNvSpPr/>
          <p:nvPr/>
        </p:nvSpPr>
        <p:spPr>
          <a:xfrm>
            <a:off x="7534656" y="3383280"/>
            <a:ext cx="1874400" cy="2011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Before anything is automated.</a:t>
            </a:r>
            <a:endParaRPr b="0" i="0" sz="1400" u="none" cap="none" strike="noStrike">
              <a:solidFill>
                <a:schemeClr val="dk1"/>
              </a:solidFill>
              <a:latin typeface="Calibri"/>
              <a:ea typeface="Calibri"/>
              <a:cs typeface="Calibri"/>
              <a:sym typeface="Calibri"/>
            </a:endParaRPr>
          </a:p>
        </p:txBody>
      </p:sp>
      <p:sp>
        <p:nvSpPr>
          <p:cNvPr id="919" name="Google Shape;919;g3f40c273fe1_0_36"/>
          <p:cNvSpPr/>
          <p:nvPr/>
        </p:nvSpPr>
        <p:spPr>
          <a:xfrm>
            <a:off x="9674352" y="1234440"/>
            <a:ext cx="2194500" cy="4709100"/>
          </a:xfrm>
          <a:prstGeom prst="roundRect">
            <a:avLst>
              <a:gd fmla="val 333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g3f40c273fe1_0_36"/>
          <p:cNvSpPr/>
          <p:nvPr/>
        </p:nvSpPr>
        <p:spPr>
          <a:xfrm>
            <a:off x="9838944" y="1417320"/>
            <a:ext cx="1874400" cy="32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05</a:t>
            </a:r>
            <a:endParaRPr b="0" i="0" sz="1200" u="none" cap="none" strike="noStrike">
              <a:solidFill>
                <a:schemeClr val="dk1"/>
              </a:solidFill>
              <a:latin typeface="Calibri"/>
              <a:ea typeface="Calibri"/>
              <a:cs typeface="Calibri"/>
              <a:sym typeface="Calibri"/>
            </a:endParaRPr>
          </a:p>
        </p:txBody>
      </p:sp>
      <p:sp>
        <p:nvSpPr>
          <p:cNvPr id="921" name="Google Shape;921;g3f40c273fe1_0_36"/>
          <p:cNvSpPr/>
          <p:nvPr/>
        </p:nvSpPr>
        <p:spPr>
          <a:xfrm>
            <a:off x="9838944" y="1920240"/>
            <a:ext cx="18744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Reuse everywhere</a:t>
            </a:r>
            <a:endParaRPr b="0" i="0" sz="1600" u="none" cap="none" strike="noStrike">
              <a:solidFill>
                <a:schemeClr val="dk1"/>
              </a:solidFill>
              <a:latin typeface="Calibri"/>
              <a:ea typeface="Calibri"/>
              <a:cs typeface="Calibri"/>
              <a:sym typeface="Calibri"/>
            </a:endParaRPr>
          </a:p>
        </p:txBody>
      </p:sp>
      <p:sp>
        <p:nvSpPr>
          <p:cNvPr id="922" name="Google Shape;922;g3f40c273fe1_0_36"/>
          <p:cNvSpPr/>
          <p:nvPr/>
        </p:nvSpPr>
        <p:spPr>
          <a:xfrm>
            <a:off x="9838944" y="3383280"/>
            <a:ext cx="1874400" cy="2011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Bot, replies, FAQs, content.</a:t>
            </a:r>
            <a:endParaRPr b="0" i="0" sz="1400" u="none" cap="none" strike="noStrike">
              <a:solidFill>
                <a:schemeClr val="dk1"/>
              </a:solidFill>
              <a:latin typeface="Calibri"/>
              <a:ea typeface="Calibri"/>
              <a:cs typeface="Calibri"/>
              <a:sym typeface="Calibri"/>
            </a:endParaRPr>
          </a:p>
        </p:txBody>
      </p:sp>
      <p:pic>
        <p:nvPicPr>
          <p:cNvPr descr="/home/workdir/artifacts/sena_assets/wms.png" id="923" name="Google Shape;923;g3f40c273fe1_0_36"/>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924" name="Google Shape;924;g3f40c273fe1_0_36"/>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925" name="Google Shape;925;g3f40c273fe1_0_36"/>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g3f40c273fe1_0_36"/>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3</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g3f40c273fe1_0_66"/>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Live build</a:t>
            </a:r>
            <a:endParaRPr b="0" i="0" sz="1100" u="none" cap="none" strike="noStrike">
              <a:solidFill>
                <a:schemeClr val="dk1"/>
              </a:solidFill>
              <a:latin typeface="Calibri"/>
              <a:ea typeface="Calibri"/>
              <a:cs typeface="Calibri"/>
              <a:sym typeface="Calibri"/>
            </a:endParaRPr>
          </a:p>
        </p:txBody>
      </p:sp>
      <p:sp>
        <p:nvSpPr>
          <p:cNvPr id="933" name="Google Shape;933;g3f40c273fe1_0_66"/>
          <p:cNvSpPr/>
          <p:nvPr/>
        </p:nvSpPr>
        <p:spPr>
          <a:xfrm>
            <a:off x="457200" y="530352"/>
            <a:ext cx="10972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Answer bank prompt</a:t>
            </a:r>
            <a:endParaRPr b="0" i="0" sz="2400" u="none" cap="none" strike="noStrike">
              <a:solidFill>
                <a:schemeClr val="dk1"/>
              </a:solidFill>
              <a:latin typeface="Calibri"/>
              <a:ea typeface="Calibri"/>
              <a:cs typeface="Calibri"/>
              <a:sym typeface="Calibri"/>
            </a:endParaRPr>
          </a:p>
        </p:txBody>
      </p:sp>
      <p:sp>
        <p:nvSpPr>
          <p:cNvPr id="934" name="Google Shape;934;g3f40c273fe1_0_66"/>
          <p:cNvSpPr/>
          <p:nvPr/>
        </p:nvSpPr>
        <p:spPr>
          <a:xfrm>
            <a:off x="457200" y="1051560"/>
            <a:ext cx="11247000" cy="5029200"/>
          </a:xfrm>
          <a:prstGeom prst="roundRect">
            <a:avLst>
              <a:gd fmla="val 1455" name="adj"/>
            </a:avLst>
          </a:prstGeom>
          <a:solidFill>
            <a:srgbClr val="2B2B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g3f40c273fe1_0_66"/>
          <p:cNvSpPr/>
          <p:nvPr/>
        </p:nvSpPr>
        <p:spPr>
          <a:xfrm>
            <a:off x="731520" y="1280160"/>
            <a:ext cx="10698600" cy="457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List the 10 questions a new prospect most often asks an Exness partner in Ghana before they open and fund an account.</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For each question write a short, honest answer:</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1. No more than three sentences</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2. Friendly and clear, in plain English</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3. No promises of guaranteed profit and no income claims</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4. Include a realistic mention of risk where relevant</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Then rewrite the three most common answers in Pidgin.</a:t>
            </a:r>
            <a:endParaRPr b="0" i="0" sz="1600" u="none" cap="none" strike="noStrike">
              <a:solidFill>
                <a:schemeClr val="dk1"/>
              </a:solidFill>
              <a:latin typeface="Calibri"/>
              <a:ea typeface="Calibri"/>
              <a:cs typeface="Calibri"/>
              <a:sym typeface="Calibri"/>
            </a:endParaRPr>
          </a:p>
        </p:txBody>
      </p:sp>
      <p:pic>
        <p:nvPicPr>
          <p:cNvPr descr="/home/workdir/artifacts/sena_assets/wms.png" id="936" name="Google Shape;936;g3f40c273fe1_0_66"/>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937" name="Google Shape;937;g3f40c273fe1_0_66"/>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938" name="Google Shape;938;g3f40c273fe1_0_66"/>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g3f40c273fe1_0_66"/>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4</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g3f40c273fe1_0_78"/>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The always-on responder</a:t>
            </a:r>
            <a:endParaRPr b="0" i="0" sz="1100" u="none" cap="none" strike="noStrike">
              <a:solidFill>
                <a:schemeClr val="dk1"/>
              </a:solidFill>
              <a:latin typeface="Calibri"/>
              <a:ea typeface="Calibri"/>
              <a:cs typeface="Calibri"/>
              <a:sym typeface="Calibri"/>
            </a:endParaRPr>
          </a:p>
        </p:txBody>
      </p:sp>
      <p:sp>
        <p:nvSpPr>
          <p:cNvPr id="946" name="Google Shape;946;g3f40c273fe1_0_78"/>
          <p:cNvSpPr/>
          <p:nvPr/>
        </p:nvSpPr>
        <p:spPr>
          <a:xfrm>
            <a:off x="457200" y="530352"/>
            <a:ext cx="112470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Respond immediately. Pass the serious ones to you.</a:t>
            </a:r>
            <a:endParaRPr b="0" i="0" sz="2200" u="none" cap="none" strike="noStrike">
              <a:solidFill>
                <a:schemeClr val="dk1"/>
              </a:solidFill>
              <a:latin typeface="Calibri"/>
              <a:ea typeface="Calibri"/>
              <a:cs typeface="Calibri"/>
              <a:sym typeface="Calibri"/>
            </a:endParaRPr>
          </a:p>
        </p:txBody>
      </p:sp>
      <p:sp>
        <p:nvSpPr>
          <p:cNvPr id="947" name="Google Shape;947;g3f40c273fe1_0_78"/>
          <p:cNvSpPr/>
          <p:nvPr/>
        </p:nvSpPr>
        <p:spPr>
          <a:xfrm>
            <a:off x="457200" y="114300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g3f40c273fe1_0_78"/>
          <p:cNvSpPr/>
          <p:nvPr/>
        </p:nvSpPr>
        <p:spPr>
          <a:xfrm>
            <a:off x="685800" y="1417320"/>
            <a:ext cx="3200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1  Channel</a:t>
            </a:r>
            <a:endParaRPr b="0" i="0" sz="1600" u="none" cap="none" strike="noStrike">
              <a:solidFill>
                <a:schemeClr val="dk1"/>
              </a:solidFill>
              <a:latin typeface="Calibri"/>
              <a:ea typeface="Calibri"/>
              <a:cs typeface="Calibri"/>
              <a:sym typeface="Calibri"/>
            </a:endParaRPr>
          </a:p>
        </p:txBody>
      </p:sp>
      <p:sp>
        <p:nvSpPr>
          <p:cNvPr id="949" name="Google Shape;949;g3f40c273fe1_0_78"/>
          <p:cNvSpPr/>
          <p:nvPr/>
        </p:nvSpPr>
        <p:spPr>
          <a:xfrm>
            <a:off x="685800" y="2011680"/>
            <a:ext cx="32004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WhatsApp Business or Telegram — wherever enquiries already arrive.</a:t>
            </a:r>
            <a:endParaRPr b="0" i="0" sz="1400" u="none" cap="none" strike="noStrike">
              <a:solidFill>
                <a:schemeClr val="dk1"/>
              </a:solidFill>
              <a:latin typeface="Calibri"/>
              <a:ea typeface="Calibri"/>
              <a:cs typeface="Calibri"/>
              <a:sym typeface="Calibri"/>
            </a:endParaRPr>
          </a:p>
        </p:txBody>
      </p:sp>
      <p:sp>
        <p:nvSpPr>
          <p:cNvPr id="950" name="Google Shape;950;g3f40c273fe1_0_78"/>
          <p:cNvSpPr/>
          <p:nvPr/>
        </p:nvSpPr>
        <p:spPr>
          <a:xfrm>
            <a:off x="4297680" y="114300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g3f40c273fe1_0_78"/>
          <p:cNvSpPr/>
          <p:nvPr/>
        </p:nvSpPr>
        <p:spPr>
          <a:xfrm>
            <a:off x="4526280" y="1417320"/>
            <a:ext cx="3200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2  Greet</a:t>
            </a:r>
            <a:endParaRPr b="0" i="0" sz="1600" u="none" cap="none" strike="noStrike">
              <a:solidFill>
                <a:schemeClr val="dk1"/>
              </a:solidFill>
              <a:latin typeface="Calibri"/>
              <a:ea typeface="Calibri"/>
              <a:cs typeface="Calibri"/>
              <a:sym typeface="Calibri"/>
            </a:endParaRPr>
          </a:p>
        </p:txBody>
      </p:sp>
      <p:sp>
        <p:nvSpPr>
          <p:cNvPr id="952" name="Google Shape;952;g3f40c273fe1_0_78"/>
          <p:cNvSpPr/>
          <p:nvPr/>
        </p:nvSpPr>
        <p:spPr>
          <a:xfrm>
            <a:off x="4526280" y="2011680"/>
            <a:ext cx="32004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Acknowledge the person by name where you can.</a:t>
            </a:r>
            <a:endParaRPr b="0" i="0" sz="1400" u="none" cap="none" strike="noStrike">
              <a:solidFill>
                <a:schemeClr val="dk1"/>
              </a:solidFill>
              <a:latin typeface="Calibri"/>
              <a:ea typeface="Calibri"/>
              <a:cs typeface="Calibri"/>
              <a:sym typeface="Calibri"/>
            </a:endParaRPr>
          </a:p>
        </p:txBody>
      </p:sp>
      <p:sp>
        <p:nvSpPr>
          <p:cNvPr id="953" name="Google Shape;953;g3f40c273fe1_0_78"/>
          <p:cNvSpPr/>
          <p:nvPr/>
        </p:nvSpPr>
        <p:spPr>
          <a:xfrm>
            <a:off x="8138160" y="114300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g3f40c273fe1_0_78"/>
          <p:cNvSpPr/>
          <p:nvPr/>
        </p:nvSpPr>
        <p:spPr>
          <a:xfrm>
            <a:off x="8366760" y="1417320"/>
            <a:ext cx="3200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3  Bank</a:t>
            </a:r>
            <a:endParaRPr b="0" i="0" sz="1600" u="none" cap="none" strike="noStrike">
              <a:solidFill>
                <a:schemeClr val="dk1"/>
              </a:solidFill>
              <a:latin typeface="Calibri"/>
              <a:ea typeface="Calibri"/>
              <a:cs typeface="Calibri"/>
              <a:sym typeface="Calibri"/>
            </a:endParaRPr>
          </a:p>
        </p:txBody>
      </p:sp>
      <p:sp>
        <p:nvSpPr>
          <p:cNvPr id="955" name="Google Shape;955;g3f40c273fe1_0_78"/>
          <p:cNvSpPr/>
          <p:nvPr/>
        </p:nvSpPr>
        <p:spPr>
          <a:xfrm>
            <a:off x="8366760" y="2011680"/>
            <a:ext cx="32004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Common questions handled without you.</a:t>
            </a:r>
            <a:endParaRPr b="0" i="0" sz="1400" u="none" cap="none" strike="noStrike">
              <a:solidFill>
                <a:schemeClr val="dk1"/>
              </a:solidFill>
              <a:latin typeface="Calibri"/>
              <a:ea typeface="Calibri"/>
              <a:cs typeface="Calibri"/>
              <a:sym typeface="Calibri"/>
            </a:endParaRPr>
          </a:p>
        </p:txBody>
      </p:sp>
      <p:sp>
        <p:nvSpPr>
          <p:cNvPr id="956" name="Google Shape;956;g3f40c273fe1_0_78"/>
          <p:cNvSpPr/>
          <p:nvPr/>
        </p:nvSpPr>
        <p:spPr>
          <a:xfrm>
            <a:off x="457200" y="361188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g3f40c273fe1_0_78"/>
          <p:cNvSpPr/>
          <p:nvPr/>
        </p:nvSpPr>
        <p:spPr>
          <a:xfrm>
            <a:off x="685800" y="3886200"/>
            <a:ext cx="3200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4  Qualify</a:t>
            </a:r>
            <a:endParaRPr b="0" i="0" sz="1600" u="none" cap="none" strike="noStrike">
              <a:solidFill>
                <a:schemeClr val="dk1"/>
              </a:solidFill>
              <a:latin typeface="Calibri"/>
              <a:ea typeface="Calibri"/>
              <a:cs typeface="Calibri"/>
              <a:sym typeface="Calibri"/>
            </a:endParaRPr>
          </a:p>
        </p:txBody>
      </p:sp>
      <p:sp>
        <p:nvSpPr>
          <p:cNvPr id="958" name="Google Shape;958;g3f40c273fe1_0_78"/>
          <p:cNvSpPr/>
          <p:nvPr/>
        </p:nvSpPr>
        <p:spPr>
          <a:xfrm>
            <a:off x="685800" y="4480560"/>
            <a:ext cx="32004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What they want to trade. Whether they have traded before.</a:t>
            </a:r>
            <a:endParaRPr b="0" i="0" sz="1400" u="none" cap="none" strike="noStrike">
              <a:solidFill>
                <a:schemeClr val="dk1"/>
              </a:solidFill>
              <a:latin typeface="Calibri"/>
              <a:ea typeface="Calibri"/>
              <a:cs typeface="Calibri"/>
              <a:sym typeface="Calibri"/>
            </a:endParaRPr>
          </a:p>
        </p:txBody>
      </p:sp>
      <p:sp>
        <p:nvSpPr>
          <p:cNvPr id="959" name="Google Shape;959;g3f40c273fe1_0_78"/>
          <p:cNvSpPr/>
          <p:nvPr/>
        </p:nvSpPr>
        <p:spPr>
          <a:xfrm>
            <a:off x="4297680" y="361188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g3f40c273fe1_0_78"/>
          <p:cNvSpPr/>
          <p:nvPr/>
        </p:nvSpPr>
        <p:spPr>
          <a:xfrm>
            <a:off x="4526280" y="3886200"/>
            <a:ext cx="3200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5  Route</a:t>
            </a:r>
            <a:endParaRPr b="0" i="0" sz="1600" u="none" cap="none" strike="noStrike">
              <a:solidFill>
                <a:schemeClr val="dk1"/>
              </a:solidFill>
              <a:latin typeface="Calibri"/>
              <a:ea typeface="Calibri"/>
              <a:cs typeface="Calibri"/>
              <a:sym typeface="Calibri"/>
            </a:endParaRPr>
          </a:p>
        </p:txBody>
      </p:sp>
      <p:sp>
        <p:nvSpPr>
          <p:cNvPr id="961" name="Google Shape;961;g3f40c273fe1_0_78"/>
          <p:cNvSpPr/>
          <p:nvPr/>
        </p:nvSpPr>
        <p:spPr>
          <a:xfrm>
            <a:off x="4526280" y="4480560"/>
            <a:ext cx="32004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Serious answers go straight to you, attached.</a:t>
            </a:r>
            <a:endParaRPr b="0" i="0" sz="1400" u="none" cap="none" strike="noStrike">
              <a:solidFill>
                <a:schemeClr val="dk1"/>
              </a:solidFill>
              <a:latin typeface="Calibri"/>
              <a:ea typeface="Calibri"/>
              <a:cs typeface="Calibri"/>
              <a:sym typeface="Calibri"/>
            </a:endParaRPr>
          </a:p>
        </p:txBody>
      </p:sp>
      <p:sp>
        <p:nvSpPr>
          <p:cNvPr id="962" name="Google Shape;962;g3f40c273fe1_0_78"/>
          <p:cNvSpPr/>
          <p:nvPr/>
        </p:nvSpPr>
        <p:spPr>
          <a:xfrm>
            <a:off x="8138160" y="361188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g3f40c273fe1_0_78"/>
          <p:cNvSpPr/>
          <p:nvPr/>
        </p:nvSpPr>
        <p:spPr>
          <a:xfrm>
            <a:off x="8366760" y="3886200"/>
            <a:ext cx="3200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6  Log</a:t>
            </a:r>
            <a:endParaRPr b="0" i="0" sz="1600" u="none" cap="none" strike="noStrike">
              <a:solidFill>
                <a:schemeClr val="dk1"/>
              </a:solidFill>
              <a:latin typeface="Calibri"/>
              <a:ea typeface="Calibri"/>
              <a:cs typeface="Calibri"/>
              <a:sym typeface="Calibri"/>
            </a:endParaRPr>
          </a:p>
        </p:txBody>
      </p:sp>
      <p:sp>
        <p:nvSpPr>
          <p:cNvPr id="964" name="Google Shape;964;g3f40c273fe1_0_78"/>
          <p:cNvSpPr/>
          <p:nvPr/>
        </p:nvSpPr>
        <p:spPr>
          <a:xfrm>
            <a:off x="8366760" y="4480560"/>
            <a:ext cx="32004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Every conversation into this morning’s sheet.</a:t>
            </a:r>
            <a:endParaRPr b="0" i="0" sz="1400" u="none" cap="none" strike="noStrike">
              <a:solidFill>
                <a:schemeClr val="dk1"/>
              </a:solidFill>
              <a:latin typeface="Calibri"/>
              <a:ea typeface="Calibri"/>
              <a:cs typeface="Calibri"/>
              <a:sym typeface="Calibri"/>
            </a:endParaRPr>
          </a:p>
        </p:txBody>
      </p:sp>
      <p:pic>
        <p:nvPicPr>
          <p:cNvPr descr="/home/workdir/artifacts/sena_assets/wms.png" id="965" name="Google Shape;965;g3f40c273fe1_0_78"/>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966" name="Google Shape;966;g3f40c273fe1_0_78"/>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967" name="Google Shape;967;g3f40c273fe1_0_78"/>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g3f40c273fe1_0_78"/>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5</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sp>
        <p:nvSpPr>
          <p:cNvPr id="974" name="Google Shape;974;g3f40c273fe1_0_106"/>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Tools</a:t>
            </a:r>
            <a:endParaRPr b="0" i="0" sz="1100" u="none" cap="none" strike="noStrike">
              <a:solidFill>
                <a:schemeClr val="dk1"/>
              </a:solidFill>
              <a:latin typeface="Calibri"/>
              <a:ea typeface="Calibri"/>
              <a:cs typeface="Calibri"/>
              <a:sym typeface="Calibri"/>
            </a:endParaRPr>
          </a:p>
        </p:txBody>
      </p:sp>
      <p:sp>
        <p:nvSpPr>
          <p:cNvPr id="975" name="Google Shape;975;g3f40c273fe1_0_106"/>
          <p:cNvSpPr/>
          <p:nvPr/>
        </p:nvSpPr>
        <p:spPr>
          <a:xfrm>
            <a:off x="457200" y="530352"/>
            <a:ext cx="11247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Start no-code. Go further only if you build.</a:t>
            </a:r>
            <a:endParaRPr b="0" i="0" sz="2400" u="none" cap="none" strike="noStrike">
              <a:solidFill>
                <a:schemeClr val="dk1"/>
              </a:solidFill>
              <a:latin typeface="Calibri"/>
              <a:ea typeface="Calibri"/>
              <a:cs typeface="Calibri"/>
              <a:sym typeface="Calibri"/>
            </a:endParaRPr>
          </a:p>
        </p:txBody>
      </p:sp>
      <p:sp>
        <p:nvSpPr>
          <p:cNvPr id="976" name="Google Shape;976;g3f40c273fe1_0_106"/>
          <p:cNvSpPr/>
          <p:nvPr/>
        </p:nvSpPr>
        <p:spPr>
          <a:xfrm>
            <a:off x="457200" y="1188720"/>
            <a:ext cx="5532000" cy="4800600"/>
          </a:xfrm>
          <a:prstGeom prst="roundRect">
            <a:avLst>
              <a:gd fmla="val 1524"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g3f40c273fe1_0_106"/>
          <p:cNvSpPr/>
          <p:nvPr/>
        </p:nvSpPr>
        <p:spPr>
          <a:xfrm>
            <a:off x="731520" y="1463040"/>
            <a:ext cx="50292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Lexend Deca"/>
              <a:buNone/>
            </a:pPr>
            <a:r>
              <a:rPr b="0" i="0" lang="en-US" sz="2200" u="none" cap="none" strike="noStrike">
                <a:solidFill>
                  <a:srgbClr val="FFFFFF"/>
                </a:solidFill>
                <a:latin typeface="Lexend Deca"/>
                <a:ea typeface="Lexend Deca"/>
                <a:cs typeface="Lexend Deca"/>
                <a:sym typeface="Lexend Deca"/>
              </a:rPr>
              <a:t>Start here</a:t>
            </a:r>
            <a:endParaRPr b="0" i="0" sz="2200" u="none" cap="none" strike="noStrike">
              <a:solidFill>
                <a:schemeClr val="dk1"/>
              </a:solidFill>
              <a:latin typeface="Calibri"/>
              <a:ea typeface="Calibri"/>
              <a:cs typeface="Calibri"/>
              <a:sym typeface="Calibri"/>
            </a:endParaRPr>
          </a:p>
        </p:txBody>
      </p:sp>
      <p:sp>
        <p:nvSpPr>
          <p:cNvPr id="978" name="Google Shape;978;g3f40c273fe1_0_106"/>
          <p:cNvSpPr/>
          <p:nvPr/>
        </p:nvSpPr>
        <p:spPr>
          <a:xfrm>
            <a:off x="731520" y="2103120"/>
            <a:ext cx="5029200" cy="3474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8C8"/>
              </a:buClr>
              <a:buSzPts val="1600"/>
              <a:buFont typeface="Lexend Deca"/>
              <a:buNone/>
            </a:pPr>
            <a:r>
              <a:rPr b="0" i="0" lang="en-US" sz="1600" u="none" cap="none" strike="noStrike">
                <a:solidFill>
                  <a:srgbClr val="C8C8C8"/>
                </a:solidFill>
                <a:latin typeface="Lexend Deca"/>
                <a:ea typeface="Lexend Deca"/>
                <a:cs typeface="Lexend Deca"/>
                <a:sym typeface="Lexend Deca"/>
              </a:rPr>
              <a:t>WhatsApp Business quick replies and away messages.</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C8C8C8"/>
              </a:buClr>
              <a:buSzPts val="1600"/>
              <a:buFont typeface="Lexend Deca"/>
              <a:buNone/>
            </a:pPr>
            <a:r>
              <a:rPr b="0" i="0" lang="en-US" sz="1600" u="none" cap="none" strike="noStrike">
                <a:solidFill>
                  <a:srgbClr val="C8C8C8"/>
                </a:solidFill>
                <a:latin typeface="Lexend Deca"/>
                <a:ea typeface="Lexend Deca"/>
                <a:cs typeface="Lexend Deca"/>
                <a:sym typeface="Lexend Deca"/>
              </a:rPr>
              <a:t>ManyChat, Chatfuel or Landbot for guided flows.</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C8C8C8"/>
              </a:buClr>
              <a:buSzPts val="1600"/>
              <a:buFont typeface="Lexend Deca"/>
              <a:buNone/>
            </a:pPr>
            <a:r>
              <a:rPr b="0" i="0" lang="en-US" sz="1600" u="none" cap="none" strike="noStrike">
                <a:solidFill>
                  <a:srgbClr val="C8C8C8"/>
                </a:solidFill>
                <a:latin typeface="Lexend Deca"/>
                <a:ea typeface="Lexend Deca"/>
                <a:cs typeface="Lexend Deca"/>
                <a:sym typeface="Lexend Deca"/>
              </a:rPr>
              <a:t>Built in an afternoon. Handles most routine enquiries.</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C8C8C8"/>
              </a:buClr>
              <a:buSzPts val="1600"/>
              <a:buFont typeface="Lexend Deca"/>
              <a:buNone/>
            </a:pPr>
            <a:r>
              <a:rPr b="0" i="0" lang="en-US" sz="1600" u="none" cap="none" strike="noStrike">
                <a:solidFill>
                  <a:srgbClr val="C8C8C8"/>
                </a:solidFill>
                <a:latin typeface="Lexend Deca"/>
                <a:ea typeface="Lexend Deca"/>
                <a:cs typeface="Lexend Deca"/>
                <a:sym typeface="Lexend Deca"/>
              </a:rPr>
              <a:t>Most of the room belongs here.</a:t>
            </a:r>
            <a:endParaRPr b="0" i="0" sz="1600" u="none" cap="none" strike="noStrike">
              <a:solidFill>
                <a:schemeClr val="dk1"/>
              </a:solidFill>
              <a:latin typeface="Calibri"/>
              <a:ea typeface="Calibri"/>
              <a:cs typeface="Calibri"/>
              <a:sym typeface="Calibri"/>
            </a:endParaRPr>
          </a:p>
        </p:txBody>
      </p:sp>
      <p:sp>
        <p:nvSpPr>
          <p:cNvPr id="979" name="Google Shape;979;g3f40c273fe1_0_106"/>
          <p:cNvSpPr/>
          <p:nvPr/>
        </p:nvSpPr>
        <p:spPr>
          <a:xfrm>
            <a:off x="6217920" y="1188720"/>
            <a:ext cx="5532000" cy="4800600"/>
          </a:xfrm>
          <a:prstGeom prst="roundRect">
            <a:avLst>
              <a:gd fmla="val 1524"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g3f40c273fe1_0_106"/>
          <p:cNvSpPr/>
          <p:nvPr/>
        </p:nvSpPr>
        <p:spPr>
          <a:xfrm>
            <a:off x="6492240" y="1463040"/>
            <a:ext cx="50292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If you build</a:t>
            </a:r>
            <a:endParaRPr b="0" i="0" sz="2200" u="none" cap="none" strike="noStrike">
              <a:solidFill>
                <a:schemeClr val="dk1"/>
              </a:solidFill>
              <a:latin typeface="Calibri"/>
              <a:ea typeface="Calibri"/>
              <a:cs typeface="Calibri"/>
              <a:sym typeface="Calibri"/>
            </a:endParaRPr>
          </a:p>
        </p:txBody>
      </p:sp>
      <p:sp>
        <p:nvSpPr>
          <p:cNvPr id="981" name="Google Shape;981;g3f40c273fe1_0_106"/>
          <p:cNvSpPr/>
          <p:nvPr/>
        </p:nvSpPr>
        <p:spPr>
          <a:xfrm>
            <a:off x="6492240" y="2103120"/>
            <a:ext cx="5029200" cy="3474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An AI-backed bot that understands free text.</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Connected through Make or n8n to your CRM.</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Telegram bots on available APIs.</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Local language via the Khaya API.</a:t>
            </a:r>
            <a:endParaRPr b="0" i="0" sz="1600" u="none" cap="none" strike="noStrike">
              <a:solidFill>
                <a:schemeClr val="dk1"/>
              </a:solidFill>
              <a:latin typeface="Calibri"/>
              <a:ea typeface="Calibri"/>
              <a:cs typeface="Calibri"/>
              <a:sym typeface="Calibri"/>
            </a:endParaRPr>
          </a:p>
        </p:txBody>
      </p:sp>
      <p:pic>
        <p:nvPicPr>
          <p:cNvPr descr="/home/workdir/artifacts/sena_assets/wms.png" id="982" name="Google Shape;982;g3f40c273fe1_0_106"/>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983" name="Google Shape;983;g3f40c273fe1_0_106"/>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984" name="Google Shape;984;g3f40c273fe1_0_106"/>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g3f40c273fe1_0_106"/>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6</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g3f40c273fe1_0_122"/>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Personalisation</a:t>
            </a:r>
            <a:endParaRPr b="0" i="0" sz="1100" u="none" cap="none" strike="noStrike">
              <a:solidFill>
                <a:schemeClr val="dk1"/>
              </a:solidFill>
              <a:latin typeface="Calibri"/>
              <a:ea typeface="Calibri"/>
              <a:cs typeface="Calibri"/>
              <a:sym typeface="Calibri"/>
            </a:endParaRPr>
          </a:p>
        </p:txBody>
      </p:sp>
      <p:sp>
        <p:nvSpPr>
          <p:cNvPr id="992" name="Google Shape;992;g3f40c273fe1_0_122"/>
          <p:cNvSpPr/>
          <p:nvPr/>
        </p:nvSpPr>
        <p:spPr>
          <a:xfrm>
            <a:off x="457200" y="530352"/>
            <a:ext cx="11247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Broadcasts are efficient. They are also ignored.</a:t>
            </a:r>
            <a:endParaRPr b="0" i="0" sz="2200" u="none" cap="none" strike="noStrike">
              <a:solidFill>
                <a:schemeClr val="dk1"/>
              </a:solidFill>
              <a:latin typeface="Calibri"/>
              <a:ea typeface="Calibri"/>
              <a:cs typeface="Calibri"/>
              <a:sym typeface="Calibri"/>
            </a:endParaRPr>
          </a:p>
        </p:txBody>
      </p:sp>
      <p:sp>
        <p:nvSpPr>
          <p:cNvPr id="993" name="Google Shape;993;g3f40c273fe1_0_122"/>
          <p:cNvSpPr/>
          <p:nvPr/>
        </p:nvSpPr>
        <p:spPr>
          <a:xfrm>
            <a:off x="457200" y="1234440"/>
            <a:ext cx="2788800" cy="4709100"/>
          </a:xfrm>
          <a:prstGeom prst="roundRect">
            <a:avLst>
              <a:gd fmla="val 2623" name="adj"/>
            </a:avLst>
          </a:prstGeom>
          <a:solidFill>
            <a:srgbClr val="D9A7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g3f40c273fe1_0_122"/>
          <p:cNvSpPr/>
          <p:nvPr/>
        </p:nvSpPr>
        <p:spPr>
          <a:xfrm>
            <a:off x="640080" y="1554480"/>
            <a:ext cx="24231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Write once</a:t>
            </a:r>
            <a:endParaRPr b="0" i="0" sz="2000" u="none" cap="none" strike="noStrike">
              <a:solidFill>
                <a:schemeClr val="dk1"/>
              </a:solidFill>
              <a:latin typeface="Calibri"/>
              <a:ea typeface="Calibri"/>
              <a:cs typeface="Calibri"/>
              <a:sym typeface="Calibri"/>
            </a:endParaRPr>
          </a:p>
        </p:txBody>
      </p:sp>
      <p:sp>
        <p:nvSpPr>
          <p:cNvPr id="995" name="Google Shape;995;g3f40c273fe1_0_122"/>
          <p:cNvSpPr/>
          <p:nvPr/>
        </p:nvSpPr>
        <p:spPr>
          <a:xfrm>
            <a:off x="640080" y="2880360"/>
            <a:ext cx="2423100" cy="237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500"/>
              <a:buFont typeface="Lexend Deca"/>
              <a:buNone/>
            </a:pPr>
            <a:r>
              <a:rPr b="0" i="0" lang="en-US" sz="1500" u="none" cap="none" strike="noStrike">
                <a:solidFill>
                  <a:srgbClr val="1C1C1C"/>
                </a:solidFill>
                <a:latin typeface="Lexend Deca"/>
                <a:ea typeface="Lexend Deca"/>
                <a:cs typeface="Lexend Deca"/>
                <a:sym typeface="Lexend Deca"/>
              </a:rPr>
              <a:t>One core message. Then a version per segment.</a:t>
            </a:r>
            <a:endParaRPr b="0" i="0" sz="1500" u="none" cap="none" strike="noStrike">
              <a:solidFill>
                <a:schemeClr val="dk1"/>
              </a:solidFill>
              <a:latin typeface="Calibri"/>
              <a:ea typeface="Calibri"/>
              <a:cs typeface="Calibri"/>
              <a:sym typeface="Calibri"/>
            </a:endParaRPr>
          </a:p>
        </p:txBody>
      </p:sp>
      <p:sp>
        <p:nvSpPr>
          <p:cNvPr id="996" name="Google Shape;996;g3f40c273fe1_0_122"/>
          <p:cNvSpPr/>
          <p:nvPr/>
        </p:nvSpPr>
        <p:spPr>
          <a:xfrm>
            <a:off x="3383280" y="1234440"/>
            <a:ext cx="2788800" cy="47091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g3f40c273fe1_0_122"/>
          <p:cNvSpPr/>
          <p:nvPr/>
        </p:nvSpPr>
        <p:spPr>
          <a:xfrm>
            <a:off x="3566160" y="1554480"/>
            <a:ext cx="24231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Use the form data</a:t>
            </a:r>
            <a:endParaRPr b="0" i="0" sz="2000" u="none" cap="none" strike="noStrike">
              <a:solidFill>
                <a:schemeClr val="dk1"/>
              </a:solidFill>
              <a:latin typeface="Calibri"/>
              <a:ea typeface="Calibri"/>
              <a:cs typeface="Calibri"/>
              <a:sym typeface="Calibri"/>
            </a:endParaRPr>
          </a:p>
        </p:txBody>
      </p:sp>
      <p:sp>
        <p:nvSpPr>
          <p:cNvPr id="998" name="Google Shape;998;g3f40c273fe1_0_122"/>
          <p:cNvSpPr/>
          <p:nvPr/>
        </p:nvSpPr>
        <p:spPr>
          <a:xfrm>
            <a:off x="3566160" y="2880360"/>
            <a:ext cx="2423100" cy="237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500"/>
              <a:buFont typeface="Lexend Deca"/>
              <a:buNone/>
            </a:pPr>
            <a:r>
              <a:rPr b="0" i="0" lang="en-US" sz="1500" u="none" cap="none" strike="noStrike">
                <a:solidFill>
                  <a:srgbClr val="1C1C1C"/>
                </a:solidFill>
                <a:latin typeface="Lexend Deca"/>
                <a:ea typeface="Lexend Deca"/>
                <a:cs typeface="Lexend Deca"/>
                <a:sym typeface="Lexend Deca"/>
              </a:rPr>
              <a:t>Reference what the person actually told you.</a:t>
            </a:r>
            <a:endParaRPr b="0" i="0" sz="1500" u="none" cap="none" strike="noStrike">
              <a:solidFill>
                <a:schemeClr val="dk1"/>
              </a:solidFill>
              <a:latin typeface="Calibri"/>
              <a:ea typeface="Calibri"/>
              <a:cs typeface="Calibri"/>
              <a:sym typeface="Calibri"/>
            </a:endParaRPr>
          </a:p>
        </p:txBody>
      </p:sp>
      <p:sp>
        <p:nvSpPr>
          <p:cNvPr id="999" name="Google Shape;999;g3f40c273fe1_0_122"/>
          <p:cNvSpPr/>
          <p:nvPr/>
        </p:nvSpPr>
        <p:spPr>
          <a:xfrm>
            <a:off x="6309360" y="1234440"/>
            <a:ext cx="2788800" cy="47091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g3f40c273fe1_0_122"/>
          <p:cNvSpPr/>
          <p:nvPr/>
        </p:nvSpPr>
        <p:spPr>
          <a:xfrm>
            <a:off x="6492240" y="1554480"/>
            <a:ext cx="24231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Stay useful</a:t>
            </a:r>
            <a:endParaRPr b="0" i="0" sz="2000" u="none" cap="none" strike="noStrike">
              <a:solidFill>
                <a:schemeClr val="dk1"/>
              </a:solidFill>
              <a:latin typeface="Calibri"/>
              <a:ea typeface="Calibri"/>
              <a:cs typeface="Calibri"/>
              <a:sym typeface="Calibri"/>
            </a:endParaRPr>
          </a:p>
        </p:txBody>
      </p:sp>
      <p:sp>
        <p:nvSpPr>
          <p:cNvPr id="1001" name="Google Shape;1001;g3f40c273fe1_0_122"/>
          <p:cNvSpPr/>
          <p:nvPr/>
        </p:nvSpPr>
        <p:spPr>
          <a:xfrm>
            <a:off x="6492240" y="2880360"/>
            <a:ext cx="2423100" cy="237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500"/>
              <a:buFont typeface="Lexend Deca"/>
              <a:buNone/>
            </a:pPr>
            <a:r>
              <a:rPr b="0" i="0" lang="en-US" sz="1500" u="none" cap="none" strike="noStrike">
                <a:solidFill>
                  <a:srgbClr val="1C1C1C"/>
                </a:solidFill>
                <a:latin typeface="Lexend Deca"/>
                <a:ea typeface="Lexend Deca"/>
                <a:cs typeface="Lexend Deca"/>
                <a:sym typeface="Lexend Deca"/>
              </a:rPr>
              <a:t>Regular and useful beats occasional and promotional.</a:t>
            </a:r>
            <a:endParaRPr b="0" i="0" sz="1500" u="none" cap="none" strike="noStrike">
              <a:solidFill>
                <a:schemeClr val="dk1"/>
              </a:solidFill>
              <a:latin typeface="Calibri"/>
              <a:ea typeface="Calibri"/>
              <a:cs typeface="Calibri"/>
              <a:sym typeface="Calibri"/>
            </a:endParaRPr>
          </a:p>
        </p:txBody>
      </p:sp>
      <p:sp>
        <p:nvSpPr>
          <p:cNvPr id="1002" name="Google Shape;1002;g3f40c273fe1_0_122"/>
          <p:cNvSpPr/>
          <p:nvPr/>
        </p:nvSpPr>
        <p:spPr>
          <a:xfrm>
            <a:off x="9235440" y="1234440"/>
            <a:ext cx="2788800" cy="47091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g3f40c273fe1_0_122"/>
          <p:cNvSpPr/>
          <p:nvPr/>
        </p:nvSpPr>
        <p:spPr>
          <a:xfrm>
            <a:off x="9418320" y="1554480"/>
            <a:ext cx="24231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Keep it honest</a:t>
            </a:r>
            <a:endParaRPr b="0" i="0" sz="2000" u="none" cap="none" strike="noStrike">
              <a:solidFill>
                <a:schemeClr val="dk1"/>
              </a:solidFill>
              <a:latin typeface="Calibri"/>
              <a:ea typeface="Calibri"/>
              <a:cs typeface="Calibri"/>
              <a:sym typeface="Calibri"/>
            </a:endParaRPr>
          </a:p>
        </p:txBody>
      </p:sp>
      <p:sp>
        <p:nvSpPr>
          <p:cNvPr id="1004" name="Google Shape;1004;g3f40c273fe1_0_122"/>
          <p:cNvSpPr/>
          <p:nvPr/>
        </p:nvSpPr>
        <p:spPr>
          <a:xfrm>
            <a:off x="9418320" y="2880360"/>
            <a:ext cx="2423100" cy="237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500"/>
              <a:buFont typeface="Lexend Deca"/>
              <a:buNone/>
            </a:pPr>
            <a:r>
              <a:rPr b="0" i="0" lang="en-US" sz="1500" u="none" cap="none" strike="noStrike">
                <a:solidFill>
                  <a:srgbClr val="1C1C1C"/>
                </a:solidFill>
                <a:latin typeface="Lexend Deca"/>
                <a:ea typeface="Lexend Deca"/>
                <a:cs typeface="Lexend Deca"/>
                <a:sym typeface="Lexend Deca"/>
              </a:rPr>
              <a:t>No guaranteed returns. One clear next step.</a:t>
            </a:r>
            <a:endParaRPr b="0" i="0" sz="1500" u="none" cap="none" strike="noStrike">
              <a:solidFill>
                <a:schemeClr val="dk1"/>
              </a:solidFill>
              <a:latin typeface="Calibri"/>
              <a:ea typeface="Calibri"/>
              <a:cs typeface="Calibri"/>
              <a:sym typeface="Calibri"/>
            </a:endParaRPr>
          </a:p>
        </p:txBody>
      </p:sp>
      <p:pic>
        <p:nvPicPr>
          <p:cNvPr descr="/home/workdir/artifacts/sena_assets/wms.png" id="1005" name="Google Shape;1005;g3f40c273fe1_0_122"/>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006" name="Google Shape;1006;g3f40c273fe1_0_122"/>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007" name="Google Shape;1007;g3f40c273fe1_0_122"/>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g3f40c273fe1_0_122"/>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7</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g3f40c273fe1_0_144"/>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Live build</a:t>
            </a:r>
            <a:endParaRPr b="0" i="0" sz="1100" u="none" cap="none" strike="noStrike">
              <a:solidFill>
                <a:schemeClr val="dk1"/>
              </a:solidFill>
              <a:latin typeface="Calibri"/>
              <a:ea typeface="Calibri"/>
              <a:cs typeface="Calibri"/>
              <a:sym typeface="Calibri"/>
            </a:endParaRPr>
          </a:p>
        </p:txBody>
      </p:sp>
      <p:sp>
        <p:nvSpPr>
          <p:cNvPr id="1015" name="Google Shape;1015;g3f40c273fe1_0_144"/>
          <p:cNvSpPr/>
          <p:nvPr/>
        </p:nvSpPr>
        <p:spPr>
          <a:xfrm>
            <a:off x="457200" y="530352"/>
            <a:ext cx="10972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Segmented follow-up prompt</a:t>
            </a:r>
            <a:endParaRPr b="0" i="0" sz="2400" u="none" cap="none" strike="noStrike">
              <a:solidFill>
                <a:schemeClr val="dk1"/>
              </a:solidFill>
              <a:latin typeface="Calibri"/>
              <a:ea typeface="Calibri"/>
              <a:cs typeface="Calibri"/>
              <a:sym typeface="Calibri"/>
            </a:endParaRPr>
          </a:p>
        </p:txBody>
      </p:sp>
      <p:sp>
        <p:nvSpPr>
          <p:cNvPr id="1016" name="Google Shape;1016;g3f40c273fe1_0_144"/>
          <p:cNvSpPr/>
          <p:nvPr/>
        </p:nvSpPr>
        <p:spPr>
          <a:xfrm>
            <a:off x="457200" y="1051560"/>
            <a:ext cx="11247000" cy="5029200"/>
          </a:xfrm>
          <a:prstGeom prst="roundRect">
            <a:avLst>
              <a:gd fmla="val 1455" name="adj"/>
            </a:avLst>
          </a:prstGeom>
          <a:solidFill>
            <a:srgbClr val="2B2B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g3f40c273fe1_0_144"/>
          <p:cNvSpPr/>
          <p:nvPr/>
        </p:nvSpPr>
        <p:spPr>
          <a:xfrm>
            <a:off x="731520" y="1280160"/>
            <a:ext cx="10698600" cy="457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I want to send an update to my contact list about [TOPIC].</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Write a separate version for each of these segments:</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1. New enquiries who have not opened an account</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2. People who opened an account but have not funded it</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3. Active clients trading regularly</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4. Dormant clients who have gone quiet</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Each message should be short, personal and honest, with a single clear next step. No guaranteed return claims. Keep the tone consistent with my brand profile.</a:t>
            </a:r>
            <a:endParaRPr b="0" i="0" sz="1600" u="none" cap="none" strike="noStrike">
              <a:solidFill>
                <a:schemeClr val="dk1"/>
              </a:solidFill>
              <a:latin typeface="Calibri"/>
              <a:ea typeface="Calibri"/>
              <a:cs typeface="Calibri"/>
              <a:sym typeface="Calibri"/>
            </a:endParaRPr>
          </a:p>
        </p:txBody>
      </p:sp>
      <p:pic>
        <p:nvPicPr>
          <p:cNvPr descr="/home/workdir/artifacts/sena_assets/wms.png" id="1018" name="Google Shape;1018;g3f40c273fe1_0_144"/>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019" name="Google Shape;1019;g3f40c273fe1_0_144"/>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020" name="Google Shape;1020;g3f40c273fe1_0_144"/>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g3f40c273fe1_0_144"/>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8</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g3f40c273fe1_0_156"/>
          <p:cNvSpPr/>
          <p:nvPr/>
        </p:nvSpPr>
        <p:spPr>
          <a:xfrm>
            <a:off x="640080" y="2331720"/>
            <a:ext cx="10972800" cy="1051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3800"/>
              <a:buFont typeface="Lexend Deca"/>
              <a:buNone/>
            </a:pPr>
            <a:r>
              <a:rPr b="0" i="0" lang="en-US" sz="3800" u="none" cap="none" strike="noStrike">
                <a:solidFill>
                  <a:srgbClr val="1C1C1C"/>
                </a:solidFill>
                <a:latin typeface="Lexend Deca"/>
                <a:ea typeface="Lexend Deca"/>
                <a:cs typeface="Lexend Deca"/>
                <a:sym typeface="Lexend Deca"/>
              </a:rPr>
              <a:t>You already own</a:t>
            </a:r>
            <a:endParaRPr b="0" i="0" sz="38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3800"/>
              <a:buFont typeface="Lexend Deca"/>
              <a:buNone/>
            </a:pPr>
            <a:r>
              <a:rPr b="0" i="0" lang="en-US" sz="3800" u="none" cap="none" strike="noStrike">
                <a:solidFill>
                  <a:srgbClr val="1C1C1C"/>
                </a:solidFill>
                <a:latin typeface="Lexend Deca"/>
                <a:ea typeface="Lexend Deca"/>
                <a:cs typeface="Lexend Deca"/>
                <a:sym typeface="Lexend Deca"/>
              </a:rPr>
              <a:t>the verification tool.</a:t>
            </a:r>
            <a:endParaRPr b="0" i="0" sz="3800" u="none" cap="none" strike="noStrike">
              <a:solidFill>
                <a:schemeClr val="dk1"/>
              </a:solidFill>
              <a:latin typeface="Calibri"/>
              <a:ea typeface="Calibri"/>
              <a:cs typeface="Calibri"/>
              <a:sym typeface="Calibri"/>
            </a:endParaRPr>
          </a:p>
        </p:txBody>
      </p:sp>
      <p:sp>
        <p:nvSpPr>
          <p:cNvPr id="1028" name="Google Shape;1028;g3f40c273fe1_0_156"/>
          <p:cNvSpPr/>
          <p:nvPr/>
        </p:nvSpPr>
        <p:spPr>
          <a:xfrm>
            <a:off x="640080" y="3474720"/>
            <a:ext cx="10058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Most partners do not know it exists.</a:t>
            </a:r>
            <a:endParaRPr b="0" i="0" sz="1800" u="none" cap="none" strike="noStrike">
              <a:solidFill>
                <a:schemeClr val="dk1"/>
              </a:solidFill>
              <a:latin typeface="Calibri"/>
              <a:ea typeface="Calibri"/>
              <a:cs typeface="Calibri"/>
              <a:sym typeface="Calibri"/>
            </a:endParaRPr>
          </a:p>
        </p:txBody>
      </p:sp>
      <p:pic>
        <p:nvPicPr>
          <p:cNvPr descr="/home/workdir/artifacts/sena_assets/wms.png" id="1029" name="Google Shape;1029;g3f40c273fe1_0_156"/>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030" name="Google Shape;1030;g3f40c273fe1_0_156"/>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031" name="Google Shape;1031;g3f40c273fe1_0_156"/>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g3f40c273fe1_0_156"/>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9</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h7352b20fd15e4432_1_13"/>
          <p:cNvSpPr/>
          <p:nvPr/>
        </p:nvSpPr>
        <p:spPr>
          <a:xfrm>
            <a:off x="883338" y="840500"/>
            <a:ext cx="10425000" cy="5073300"/>
          </a:xfrm>
          <a:prstGeom prst="roundRect">
            <a:avLst>
              <a:gd fmla="val 2143" name="adj"/>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h7352b20fd15e4432_1_13"/>
          <p:cNvSpPr/>
          <p:nvPr/>
        </p:nvSpPr>
        <p:spPr>
          <a:xfrm>
            <a:off x="4815738" y="1508690"/>
            <a:ext cx="25602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5A5A"/>
              </a:buClr>
              <a:buSzPts val="1200"/>
              <a:buFont typeface="Lexend Deca"/>
              <a:buNone/>
            </a:pPr>
            <a:r>
              <a:rPr b="0" i="0" lang="en-US" sz="1200" u="none" cap="none" strike="noStrike">
                <a:solidFill>
                  <a:srgbClr val="5A5A5A"/>
                </a:solidFill>
                <a:latin typeface="Lexend Deca"/>
                <a:ea typeface="Lexend Deca"/>
                <a:cs typeface="Lexend Deca"/>
                <a:sym typeface="Lexend Deca"/>
              </a:rPr>
              <a:t>SCAN</a:t>
            </a:r>
            <a:endParaRPr b="0" i="0" sz="1200" u="none" cap="none" strike="noStrike">
              <a:solidFill>
                <a:schemeClr val="dk1"/>
              </a:solidFill>
              <a:latin typeface="Calibri"/>
              <a:ea typeface="Calibri"/>
              <a:cs typeface="Calibri"/>
              <a:sym typeface="Calibri"/>
            </a:endParaRPr>
          </a:p>
        </p:txBody>
      </p:sp>
      <p:sp>
        <p:nvSpPr>
          <p:cNvPr id="1040" name="Google Shape;1040;h7352b20fd15e4432_1_13"/>
          <p:cNvSpPr/>
          <p:nvPr/>
        </p:nvSpPr>
        <p:spPr>
          <a:xfrm>
            <a:off x="3968936" y="1302011"/>
            <a:ext cx="4254000" cy="4254000"/>
          </a:xfrm>
          <a:prstGeom prst="roundRect">
            <a:avLst>
              <a:gd fmla="val 2105" name="adj"/>
            </a:avLst>
          </a:prstGeom>
          <a:solidFill>
            <a:srgbClr val="F4F4F4"/>
          </a:solidFill>
          <a:ln>
            <a:noFill/>
          </a:ln>
        </p:spPr>
        <p:txBody>
          <a:bodyPr anchorCtr="0" anchor="ctr" bIns="223850" lIns="223850" spcFirstLastPara="1" rIns="223850" wrap="square" tIns="223850">
            <a:noAutofit/>
          </a:bodyPr>
          <a:lstStyle/>
          <a:p>
            <a:pPr indent="0" lvl="0" marL="0" rtl="0" algn="l">
              <a:spcBef>
                <a:spcPts val="0"/>
              </a:spcBef>
              <a:spcAft>
                <a:spcPts val="0"/>
              </a:spcAft>
              <a:buNone/>
            </a:pPr>
            <a:r>
              <a:t/>
            </a:r>
            <a:endParaRPr/>
          </a:p>
        </p:txBody>
      </p:sp>
      <p:sp>
        <p:nvSpPr>
          <p:cNvPr id="1041" name="Google Shape;1041;h7352b20fd15e4432_1_13"/>
          <p:cNvSpPr/>
          <p:nvPr/>
        </p:nvSpPr>
        <p:spPr>
          <a:xfrm>
            <a:off x="4907178" y="3977570"/>
            <a:ext cx="2377500" cy="109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5A5A"/>
              </a:buClr>
              <a:buSzPts val="1200"/>
              <a:buFont typeface="Lexend Deca"/>
              <a:buNone/>
            </a:pPr>
            <a:r>
              <a:rPr lang="en-US" sz="1200">
                <a:solidFill>
                  <a:srgbClr val="5A5A5A"/>
                </a:solidFill>
                <a:latin typeface="Lexend Deca"/>
                <a:ea typeface="Lexend Deca"/>
                <a:cs typeface="Lexend Deca"/>
                <a:sym typeface="Lexend Deca"/>
              </a:rPr>
              <a:t>Please respond honestly</a:t>
            </a:r>
            <a:endParaRPr b="0" i="0" sz="1200" u="none" cap="none" strike="noStrike">
              <a:solidFill>
                <a:schemeClr val="dk1"/>
              </a:solidFill>
              <a:latin typeface="Calibri"/>
              <a:ea typeface="Calibri"/>
              <a:cs typeface="Calibri"/>
              <a:sym typeface="Calibri"/>
            </a:endParaRPr>
          </a:p>
        </p:txBody>
      </p:sp>
      <p:pic>
        <p:nvPicPr>
          <p:cNvPr descr="/home/workdir/artifacts/sena_assets/wms.png" id="1042" name="Google Shape;1042;h7352b20fd15e4432_1_13"/>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043" name="Google Shape;1043;h7352b20fd15e4432_1_13"/>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a:t>
            </a:r>
            <a:endParaRPr sz="1000">
              <a:solidFill>
                <a:srgbClr val="8A8A8A"/>
              </a:solidFill>
              <a:latin typeface="Lexend Deca"/>
              <a:ea typeface="Lexend Deca"/>
              <a:cs typeface="Lexend Deca"/>
              <a:sym typeface="Lexend Deca"/>
            </a:endParaRPr>
          </a:p>
        </p:txBody>
      </p:sp>
      <p:sp>
        <p:nvSpPr>
          <p:cNvPr id="1044" name="Google Shape;1044;h7352b20fd15e4432_1_13"/>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h7352b20fd15e4432_1_13"/>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4</a:t>
            </a:r>
            <a:endParaRPr b="0" i="0" sz="1000" u="none" cap="none" strike="noStrike">
              <a:solidFill>
                <a:schemeClr val="dk1"/>
              </a:solidFill>
              <a:latin typeface="Calibri"/>
              <a:ea typeface="Calibri"/>
              <a:cs typeface="Calibri"/>
              <a:sym typeface="Calibri"/>
            </a:endParaRPr>
          </a:p>
        </p:txBody>
      </p:sp>
      <p:pic>
        <p:nvPicPr>
          <p:cNvPr id="1046" name="Google Shape;1046;h7352b20fd15e4432_1_13" title="QR Code for Have you used the partner tool that verifies people in your group are still your clients_.png"/>
          <p:cNvPicPr preferRelativeResize="0"/>
          <p:nvPr/>
        </p:nvPicPr>
        <p:blipFill rotWithShape="1">
          <a:blip r:embed="rId4">
            <a:alphaModFix/>
          </a:blip>
          <a:srcRect b="0" l="0" r="0" t="0"/>
          <a:stretch/>
        </p:blipFill>
        <p:spPr>
          <a:xfrm>
            <a:off x="4014253" y="1347316"/>
            <a:ext cx="4163462" cy="4163462"/>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1" name="Shape 1051"/>
        <p:cNvGrpSpPr/>
        <p:nvPr/>
      </p:nvGrpSpPr>
      <p:grpSpPr>
        <a:xfrm>
          <a:off x="0" y="0"/>
          <a:ext cx="0" cy="0"/>
          <a:chOff x="0" y="0"/>
          <a:chExt cx="0" cy="0"/>
        </a:xfrm>
      </p:grpSpPr>
      <p:sp>
        <p:nvSpPr>
          <p:cNvPr id="1052" name="Google Shape;1052;g3f40c273fe1_0_166"/>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Quiz 3 </a:t>
            </a:r>
            <a:endParaRPr b="0" i="0" sz="1100" u="none" cap="none" strike="noStrike">
              <a:solidFill>
                <a:schemeClr val="dk1"/>
              </a:solidFill>
              <a:latin typeface="Calibri"/>
              <a:ea typeface="Calibri"/>
              <a:cs typeface="Calibri"/>
              <a:sym typeface="Calibri"/>
            </a:endParaRPr>
          </a:p>
        </p:txBody>
      </p:sp>
      <p:sp>
        <p:nvSpPr>
          <p:cNvPr id="1053" name="Google Shape;1053;g3f40c273fe1_0_166"/>
          <p:cNvSpPr/>
          <p:nvPr/>
        </p:nvSpPr>
        <p:spPr>
          <a:xfrm>
            <a:off x="457200" y="566928"/>
            <a:ext cx="11247000" cy="868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Have you used the partner tool that verifies people in your group are still your clients?</a:t>
            </a:r>
            <a:endParaRPr b="0" i="0" sz="2200" u="none" cap="none" strike="noStrike">
              <a:solidFill>
                <a:schemeClr val="dk1"/>
              </a:solidFill>
              <a:latin typeface="Calibri"/>
              <a:ea typeface="Calibri"/>
              <a:cs typeface="Calibri"/>
              <a:sym typeface="Calibri"/>
            </a:endParaRPr>
          </a:p>
        </p:txBody>
      </p:sp>
      <p:sp>
        <p:nvSpPr>
          <p:cNvPr id="1054" name="Google Shape;1054;g3f40c273fe1_0_166"/>
          <p:cNvSpPr/>
          <p:nvPr/>
        </p:nvSpPr>
        <p:spPr>
          <a:xfrm>
            <a:off x="457200" y="1600200"/>
            <a:ext cx="11247000" cy="960000"/>
          </a:xfrm>
          <a:prstGeom prst="roundRect">
            <a:avLst>
              <a:gd fmla="val 5714"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g3f40c273fe1_0_166"/>
          <p:cNvSpPr/>
          <p:nvPr/>
        </p:nvSpPr>
        <p:spPr>
          <a:xfrm>
            <a:off x="731520" y="1600200"/>
            <a:ext cx="10789800" cy="96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A     Yes — linked to my Telegram</a:t>
            </a:r>
            <a:endParaRPr b="0" i="0" sz="1800" u="none" cap="none" strike="noStrike">
              <a:solidFill>
                <a:schemeClr val="dk1"/>
              </a:solidFill>
              <a:latin typeface="Calibri"/>
              <a:ea typeface="Calibri"/>
              <a:cs typeface="Calibri"/>
              <a:sym typeface="Calibri"/>
            </a:endParaRPr>
          </a:p>
        </p:txBody>
      </p:sp>
      <p:sp>
        <p:nvSpPr>
          <p:cNvPr id="1056" name="Google Shape;1056;g3f40c273fe1_0_166"/>
          <p:cNvSpPr/>
          <p:nvPr/>
        </p:nvSpPr>
        <p:spPr>
          <a:xfrm>
            <a:off x="457200" y="2697480"/>
            <a:ext cx="11247000" cy="960000"/>
          </a:xfrm>
          <a:prstGeom prst="roundRect">
            <a:avLst>
              <a:gd fmla="val 5714"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g3f40c273fe1_0_166"/>
          <p:cNvSpPr/>
          <p:nvPr/>
        </p:nvSpPr>
        <p:spPr>
          <a:xfrm>
            <a:off x="731520" y="2697480"/>
            <a:ext cx="10789800" cy="96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B     I know it exists but never set it up</a:t>
            </a:r>
            <a:endParaRPr b="0" i="0" sz="1800" u="none" cap="none" strike="noStrike">
              <a:solidFill>
                <a:schemeClr val="dk1"/>
              </a:solidFill>
              <a:latin typeface="Calibri"/>
              <a:ea typeface="Calibri"/>
              <a:cs typeface="Calibri"/>
              <a:sym typeface="Calibri"/>
            </a:endParaRPr>
          </a:p>
        </p:txBody>
      </p:sp>
      <p:sp>
        <p:nvSpPr>
          <p:cNvPr id="1058" name="Google Shape;1058;g3f40c273fe1_0_166"/>
          <p:cNvSpPr/>
          <p:nvPr/>
        </p:nvSpPr>
        <p:spPr>
          <a:xfrm>
            <a:off x="457200" y="3794760"/>
            <a:ext cx="11247000" cy="960000"/>
          </a:xfrm>
          <a:prstGeom prst="roundRect">
            <a:avLst>
              <a:gd fmla="val 5714"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g3f40c273fe1_0_166"/>
          <p:cNvSpPr/>
          <p:nvPr/>
        </p:nvSpPr>
        <p:spPr>
          <a:xfrm>
            <a:off x="731520" y="3794760"/>
            <a:ext cx="10789800" cy="96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C     I have never heard of it</a:t>
            </a:r>
            <a:endParaRPr b="0" i="0" sz="1800" u="none" cap="none" strike="noStrike">
              <a:solidFill>
                <a:schemeClr val="dk1"/>
              </a:solidFill>
              <a:latin typeface="Calibri"/>
              <a:ea typeface="Calibri"/>
              <a:cs typeface="Calibri"/>
              <a:sym typeface="Calibri"/>
            </a:endParaRPr>
          </a:p>
        </p:txBody>
      </p:sp>
      <p:sp>
        <p:nvSpPr>
          <p:cNvPr id="1060" name="Google Shape;1060;g3f40c273fe1_0_166"/>
          <p:cNvSpPr/>
          <p:nvPr/>
        </p:nvSpPr>
        <p:spPr>
          <a:xfrm>
            <a:off x="457200" y="4892040"/>
            <a:ext cx="11247000" cy="960000"/>
          </a:xfrm>
          <a:prstGeom prst="roundRect">
            <a:avLst>
              <a:gd fmla="val 5714"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g3f40c273fe1_0_166"/>
          <p:cNvSpPr/>
          <p:nvPr/>
        </p:nvSpPr>
        <p:spPr>
          <a:xfrm>
            <a:off x="731520" y="4892040"/>
            <a:ext cx="10789800" cy="96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D     I thought it was only for paid communities</a:t>
            </a:r>
            <a:endParaRPr b="0" i="0" sz="1800" u="none" cap="none" strike="noStrike">
              <a:solidFill>
                <a:schemeClr val="dk1"/>
              </a:solidFill>
              <a:latin typeface="Calibri"/>
              <a:ea typeface="Calibri"/>
              <a:cs typeface="Calibri"/>
              <a:sym typeface="Calibri"/>
            </a:endParaRPr>
          </a:p>
        </p:txBody>
      </p:sp>
      <p:pic>
        <p:nvPicPr>
          <p:cNvPr descr="/home/workdir/artifacts/sena_assets/wms.png" id="1062" name="Google Shape;1062;g3f40c273fe1_0_166"/>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063" name="Google Shape;1063;g3f40c273fe1_0_166"/>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064" name="Google Shape;1064;g3f40c273fe1_0_166"/>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g3f40c273fe1_0_166"/>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10</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g3f40c273fe1_0_184"/>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Verification</a:t>
            </a:r>
            <a:endParaRPr b="0" i="0" sz="1100" u="none" cap="none" strike="noStrike">
              <a:solidFill>
                <a:schemeClr val="dk1"/>
              </a:solidFill>
              <a:latin typeface="Calibri"/>
              <a:ea typeface="Calibri"/>
              <a:cs typeface="Calibri"/>
              <a:sym typeface="Calibri"/>
            </a:endParaRPr>
          </a:p>
        </p:txBody>
      </p:sp>
      <p:sp>
        <p:nvSpPr>
          <p:cNvPr id="1072" name="Google Shape;1072;g3f40c273fe1_0_184"/>
          <p:cNvSpPr/>
          <p:nvPr/>
        </p:nvSpPr>
        <p:spPr>
          <a:xfrm>
            <a:off x="457200" y="530352"/>
            <a:ext cx="109728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Why this is commercial, not admin</a:t>
            </a:r>
            <a:endParaRPr b="0" i="0" sz="2400" u="none" cap="none" strike="noStrike">
              <a:solidFill>
                <a:schemeClr val="dk1"/>
              </a:solidFill>
              <a:latin typeface="Calibri"/>
              <a:ea typeface="Calibri"/>
              <a:cs typeface="Calibri"/>
              <a:sym typeface="Calibri"/>
            </a:endParaRPr>
          </a:p>
        </p:txBody>
      </p:sp>
      <p:sp>
        <p:nvSpPr>
          <p:cNvPr id="1073" name="Google Shape;1073;g3f40c273fe1_0_184"/>
          <p:cNvSpPr/>
          <p:nvPr/>
        </p:nvSpPr>
        <p:spPr>
          <a:xfrm>
            <a:off x="457200" y="114300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g3f40c273fe1_0_184"/>
          <p:cNvSpPr/>
          <p:nvPr/>
        </p:nvSpPr>
        <p:spPr>
          <a:xfrm>
            <a:off x="658368" y="1399032"/>
            <a:ext cx="3246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Already yours</a:t>
            </a:r>
            <a:endParaRPr b="0" i="0" sz="1600" u="none" cap="none" strike="noStrike">
              <a:solidFill>
                <a:schemeClr val="dk1"/>
              </a:solidFill>
              <a:latin typeface="Calibri"/>
              <a:ea typeface="Calibri"/>
              <a:cs typeface="Calibri"/>
              <a:sym typeface="Calibri"/>
            </a:endParaRPr>
          </a:p>
        </p:txBody>
      </p:sp>
      <p:sp>
        <p:nvSpPr>
          <p:cNvPr id="1075" name="Google Shape;1075;g3f40c273fe1_0_184"/>
          <p:cNvSpPr/>
          <p:nvPr/>
        </p:nvSpPr>
        <p:spPr>
          <a:xfrm>
            <a:off x="658368" y="1965960"/>
            <a:ext cx="3246000" cy="118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In the partner back office. Every partner has access.</a:t>
            </a:r>
            <a:endParaRPr b="0" i="0" sz="1400" u="none" cap="none" strike="noStrike">
              <a:solidFill>
                <a:schemeClr val="dk1"/>
              </a:solidFill>
              <a:latin typeface="Calibri"/>
              <a:ea typeface="Calibri"/>
              <a:cs typeface="Calibri"/>
              <a:sym typeface="Calibri"/>
            </a:endParaRPr>
          </a:p>
        </p:txBody>
      </p:sp>
      <p:sp>
        <p:nvSpPr>
          <p:cNvPr id="1076" name="Google Shape;1076;g3f40c273fe1_0_184"/>
          <p:cNvSpPr/>
          <p:nvPr/>
        </p:nvSpPr>
        <p:spPr>
          <a:xfrm>
            <a:off x="4297680" y="114300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g3f40c273fe1_0_184"/>
          <p:cNvSpPr/>
          <p:nvPr/>
        </p:nvSpPr>
        <p:spPr>
          <a:xfrm>
            <a:off x="4498848" y="1399032"/>
            <a:ext cx="3246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Confirms attribution</a:t>
            </a:r>
            <a:endParaRPr b="0" i="0" sz="1600" u="none" cap="none" strike="noStrike">
              <a:solidFill>
                <a:schemeClr val="dk1"/>
              </a:solidFill>
              <a:latin typeface="Calibri"/>
              <a:ea typeface="Calibri"/>
              <a:cs typeface="Calibri"/>
              <a:sym typeface="Calibri"/>
            </a:endParaRPr>
          </a:p>
        </p:txBody>
      </p:sp>
      <p:sp>
        <p:nvSpPr>
          <p:cNvPr id="1078" name="Google Shape;1078;g3f40c273fe1_0_184"/>
          <p:cNvSpPr/>
          <p:nvPr/>
        </p:nvSpPr>
        <p:spPr>
          <a:xfrm>
            <a:off x="4498848" y="1965960"/>
            <a:ext cx="3246000" cy="118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Is this person actually your client, or just in the group?</a:t>
            </a:r>
            <a:endParaRPr b="0" i="0" sz="1400" u="none" cap="none" strike="noStrike">
              <a:solidFill>
                <a:schemeClr val="dk1"/>
              </a:solidFill>
              <a:latin typeface="Calibri"/>
              <a:ea typeface="Calibri"/>
              <a:cs typeface="Calibri"/>
              <a:sym typeface="Calibri"/>
            </a:endParaRPr>
          </a:p>
        </p:txBody>
      </p:sp>
      <p:sp>
        <p:nvSpPr>
          <p:cNvPr id="1079" name="Google Shape;1079;g3f40c273fe1_0_184"/>
          <p:cNvSpPr/>
          <p:nvPr/>
        </p:nvSpPr>
        <p:spPr>
          <a:xfrm>
            <a:off x="8138160" y="114300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g3f40c273fe1_0_184"/>
          <p:cNvSpPr/>
          <p:nvPr/>
        </p:nvSpPr>
        <p:spPr>
          <a:xfrm>
            <a:off x="8339328" y="1399032"/>
            <a:ext cx="3246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Protects the work</a:t>
            </a:r>
            <a:endParaRPr b="0" i="0" sz="1600" u="none" cap="none" strike="noStrike">
              <a:solidFill>
                <a:schemeClr val="dk1"/>
              </a:solidFill>
              <a:latin typeface="Calibri"/>
              <a:ea typeface="Calibri"/>
              <a:cs typeface="Calibri"/>
              <a:sym typeface="Calibri"/>
            </a:endParaRPr>
          </a:p>
        </p:txBody>
      </p:sp>
      <p:sp>
        <p:nvSpPr>
          <p:cNvPr id="1081" name="Google Shape;1081;g3f40c273fe1_0_184"/>
          <p:cNvSpPr/>
          <p:nvPr/>
        </p:nvSpPr>
        <p:spPr>
          <a:xfrm>
            <a:off x="8339328" y="1965960"/>
            <a:ext cx="3246000" cy="118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Access depends on remaining an active client.</a:t>
            </a:r>
            <a:endParaRPr b="0" i="0" sz="1400" u="none" cap="none" strike="noStrike">
              <a:solidFill>
                <a:schemeClr val="dk1"/>
              </a:solidFill>
              <a:latin typeface="Calibri"/>
              <a:ea typeface="Calibri"/>
              <a:cs typeface="Calibri"/>
              <a:sym typeface="Calibri"/>
            </a:endParaRPr>
          </a:p>
        </p:txBody>
      </p:sp>
      <p:sp>
        <p:nvSpPr>
          <p:cNvPr id="1082" name="Google Shape;1082;g3f40c273fe1_0_184"/>
          <p:cNvSpPr/>
          <p:nvPr/>
        </p:nvSpPr>
        <p:spPr>
          <a:xfrm>
            <a:off x="457200" y="361188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g3f40c273fe1_0_184"/>
          <p:cNvSpPr/>
          <p:nvPr/>
        </p:nvSpPr>
        <p:spPr>
          <a:xfrm>
            <a:off x="658368" y="3867912"/>
            <a:ext cx="3246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Improves the CRM</a:t>
            </a:r>
            <a:endParaRPr b="0" i="0" sz="1600" u="none" cap="none" strike="noStrike">
              <a:solidFill>
                <a:schemeClr val="dk1"/>
              </a:solidFill>
              <a:latin typeface="Calibri"/>
              <a:ea typeface="Calibri"/>
              <a:cs typeface="Calibri"/>
              <a:sym typeface="Calibri"/>
            </a:endParaRPr>
          </a:p>
        </p:txBody>
      </p:sp>
      <p:sp>
        <p:nvSpPr>
          <p:cNvPr id="1084" name="Google Shape;1084;g3f40c273fe1_0_184"/>
          <p:cNvSpPr/>
          <p:nvPr/>
        </p:nvSpPr>
        <p:spPr>
          <a:xfrm>
            <a:off x="658368" y="4434840"/>
            <a:ext cx="3246000" cy="118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Verification status becomes another column in this morning’s sheet.</a:t>
            </a:r>
            <a:endParaRPr b="0" i="0" sz="1400" u="none" cap="none" strike="noStrike">
              <a:solidFill>
                <a:schemeClr val="dk1"/>
              </a:solidFill>
              <a:latin typeface="Calibri"/>
              <a:ea typeface="Calibri"/>
              <a:cs typeface="Calibri"/>
              <a:sym typeface="Calibri"/>
            </a:endParaRPr>
          </a:p>
        </p:txBody>
      </p:sp>
      <p:sp>
        <p:nvSpPr>
          <p:cNvPr id="1085" name="Google Shape;1085;g3f40c273fe1_0_184"/>
          <p:cNvSpPr/>
          <p:nvPr/>
        </p:nvSpPr>
        <p:spPr>
          <a:xfrm>
            <a:off x="4297680" y="361188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g3f40c273fe1_0_184"/>
          <p:cNvSpPr/>
          <p:nvPr/>
        </p:nvSpPr>
        <p:spPr>
          <a:xfrm>
            <a:off x="4498848" y="3867912"/>
            <a:ext cx="3246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Supports retention</a:t>
            </a:r>
            <a:endParaRPr b="0" i="0" sz="1600" u="none" cap="none" strike="noStrike">
              <a:solidFill>
                <a:schemeClr val="dk1"/>
              </a:solidFill>
              <a:latin typeface="Calibri"/>
              <a:ea typeface="Calibri"/>
              <a:cs typeface="Calibri"/>
              <a:sym typeface="Calibri"/>
            </a:endParaRPr>
          </a:p>
        </p:txBody>
      </p:sp>
      <p:sp>
        <p:nvSpPr>
          <p:cNvPr id="1087" name="Google Shape;1087;g3f40c273fe1_0_184"/>
          <p:cNvSpPr/>
          <p:nvPr/>
        </p:nvSpPr>
        <p:spPr>
          <a:xfrm>
            <a:off x="4498848" y="4434840"/>
            <a:ext cx="3246000" cy="118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Members have a concrete reason to stay active.</a:t>
            </a:r>
            <a:endParaRPr b="0" i="0" sz="1400" u="none" cap="none" strike="noStrike">
              <a:solidFill>
                <a:schemeClr val="dk1"/>
              </a:solidFill>
              <a:latin typeface="Calibri"/>
              <a:ea typeface="Calibri"/>
              <a:cs typeface="Calibri"/>
              <a:sym typeface="Calibri"/>
            </a:endParaRPr>
          </a:p>
        </p:txBody>
      </p:sp>
      <p:sp>
        <p:nvSpPr>
          <p:cNvPr id="1088" name="Google Shape;1088;g3f40c273fe1_0_184"/>
          <p:cNvSpPr/>
          <p:nvPr/>
        </p:nvSpPr>
        <p:spPr>
          <a:xfrm>
            <a:off x="8138160" y="3611880"/>
            <a:ext cx="3675900" cy="2286000"/>
          </a:xfrm>
          <a:prstGeom prst="roundRect">
            <a:avLst>
              <a:gd fmla="val 3200"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g3f40c273fe1_0_184"/>
          <p:cNvSpPr/>
          <p:nvPr/>
        </p:nvSpPr>
        <p:spPr>
          <a:xfrm>
            <a:off x="8339328" y="3867912"/>
            <a:ext cx="32460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Before the day</a:t>
            </a:r>
            <a:endParaRPr b="0" i="0" sz="1600" u="none" cap="none" strike="noStrike">
              <a:solidFill>
                <a:schemeClr val="dk1"/>
              </a:solidFill>
              <a:latin typeface="Calibri"/>
              <a:ea typeface="Calibri"/>
              <a:cs typeface="Calibri"/>
              <a:sym typeface="Calibri"/>
            </a:endParaRPr>
          </a:p>
        </p:txBody>
      </p:sp>
      <p:sp>
        <p:nvSpPr>
          <p:cNvPr id="1090" name="Google Shape;1090;g3f40c273fe1_0_184"/>
          <p:cNvSpPr/>
          <p:nvPr/>
        </p:nvSpPr>
        <p:spPr>
          <a:xfrm>
            <a:off x="8339328" y="4434840"/>
            <a:ext cx="3246000" cy="118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400"/>
              <a:buFont typeface="Lexend Deca"/>
              <a:buNone/>
            </a:pPr>
            <a:r>
              <a:rPr b="0" i="0" lang="en-US" sz="1400" u="none" cap="none" strike="noStrike">
                <a:solidFill>
                  <a:srgbClr val="5A5A5A"/>
                </a:solidFill>
                <a:latin typeface="Lexend Deca"/>
                <a:ea typeface="Lexend Deca"/>
                <a:cs typeface="Lexend Deca"/>
                <a:sym typeface="Lexend Deca"/>
              </a:rPr>
              <a:t>Get a demo login. Confirm the name. Do not present this from memory.</a:t>
            </a:r>
            <a:endParaRPr b="0" i="0" sz="1400" u="none" cap="none" strike="noStrike">
              <a:solidFill>
                <a:schemeClr val="dk1"/>
              </a:solidFill>
              <a:latin typeface="Calibri"/>
              <a:ea typeface="Calibri"/>
              <a:cs typeface="Calibri"/>
              <a:sym typeface="Calibri"/>
            </a:endParaRPr>
          </a:p>
        </p:txBody>
      </p:sp>
      <p:pic>
        <p:nvPicPr>
          <p:cNvPr descr="/home/workdir/artifacts/sena_assets/wms.png" id="1091" name="Google Shape;1091;g3f40c273fe1_0_184"/>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092" name="Google Shape;1092;g3f40c273fe1_0_184"/>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093" name="Google Shape;1093;g3f40c273fe1_0_184"/>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g3f40c273fe1_0_184"/>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11</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sp>
        <p:nvSpPr>
          <p:cNvPr id="1100" name="Google Shape;1100;g3f40c273fe1_0_212"/>
          <p:cNvSpPr/>
          <p:nvPr/>
        </p:nvSpPr>
        <p:spPr>
          <a:xfrm>
            <a:off x="640080" y="2331720"/>
            <a:ext cx="10972800" cy="1051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3800"/>
              <a:buFont typeface="Lexend Deca"/>
              <a:buNone/>
            </a:pPr>
            <a:r>
              <a:rPr b="0" i="0" lang="en-US" sz="3800" u="none" cap="none" strike="noStrike">
                <a:solidFill>
                  <a:srgbClr val="1C1C1C"/>
                </a:solidFill>
                <a:latin typeface="Lexend Deca"/>
                <a:ea typeface="Lexend Deca"/>
                <a:cs typeface="Lexend Deca"/>
                <a:sym typeface="Lexend Deca"/>
              </a:rPr>
              <a:t>Retention is where</a:t>
            </a:r>
            <a:endParaRPr b="0" i="0" sz="38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3800"/>
              <a:buFont typeface="Lexend Deca"/>
              <a:buNone/>
            </a:pPr>
            <a:r>
              <a:rPr b="0" i="0" lang="en-US" sz="3800" u="none" cap="none" strike="noStrike">
                <a:solidFill>
                  <a:srgbClr val="1C1C1C"/>
                </a:solidFill>
                <a:latin typeface="Lexend Deca"/>
                <a:ea typeface="Lexend Deca"/>
                <a:cs typeface="Lexend Deca"/>
                <a:sym typeface="Lexend Deca"/>
              </a:rPr>
              <a:t>income is decided.</a:t>
            </a:r>
            <a:endParaRPr b="0" i="0" sz="3800" u="none" cap="none" strike="noStrike">
              <a:solidFill>
                <a:schemeClr val="dk1"/>
              </a:solidFill>
              <a:latin typeface="Calibri"/>
              <a:ea typeface="Calibri"/>
              <a:cs typeface="Calibri"/>
              <a:sym typeface="Calibri"/>
            </a:endParaRPr>
          </a:p>
        </p:txBody>
      </p:sp>
      <p:sp>
        <p:nvSpPr>
          <p:cNvPr id="1101" name="Google Shape;1101;g3f40c273fe1_0_212"/>
          <p:cNvSpPr/>
          <p:nvPr/>
        </p:nvSpPr>
        <p:spPr>
          <a:xfrm>
            <a:off x="640080" y="3474720"/>
            <a:ext cx="10058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None of these are trading problems. All of them are communication problems.</a:t>
            </a:r>
            <a:endParaRPr b="0" i="0" sz="1800" u="none" cap="none" strike="noStrike">
              <a:solidFill>
                <a:schemeClr val="dk1"/>
              </a:solidFill>
              <a:latin typeface="Calibri"/>
              <a:ea typeface="Calibri"/>
              <a:cs typeface="Calibri"/>
              <a:sym typeface="Calibri"/>
            </a:endParaRPr>
          </a:p>
        </p:txBody>
      </p:sp>
      <p:pic>
        <p:nvPicPr>
          <p:cNvPr descr="/home/workdir/artifacts/sena_assets/wms.png" id="1102" name="Google Shape;1102;g3f40c273fe1_0_212"/>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103" name="Google Shape;1103;g3f40c273fe1_0_212"/>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104" name="Google Shape;1104;g3f40c273fe1_0_212"/>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g3f40c273fe1_0_212"/>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g3f40c273fe1_0_222"/>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Why clients go quiet</a:t>
            </a:r>
            <a:endParaRPr b="0" i="0" sz="1100" u="none" cap="none" strike="noStrike">
              <a:solidFill>
                <a:schemeClr val="dk1"/>
              </a:solidFill>
              <a:latin typeface="Calibri"/>
              <a:ea typeface="Calibri"/>
              <a:cs typeface="Calibri"/>
              <a:sym typeface="Calibri"/>
            </a:endParaRPr>
          </a:p>
        </p:txBody>
      </p:sp>
      <p:sp>
        <p:nvSpPr>
          <p:cNvPr id="1112" name="Google Shape;1112;g3f40c273fe1_0_222"/>
          <p:cNvSpPr/>
          <p:nvPr/>
        </p:nvSpPr>
        <p:spPr>
          <a:xfrm>
            <a:off x="457200" y="530352"/>
            <a:ext cx="112470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Four reasons. None of them are the market.</a:t>
            </a:r>
            <a:endParaRPr b="0" i="0" sz="2200" u="none" cap="none" strike="noStrike">
              <a:solidFill>
                <a:schemeClr val="dk1"/>
              </a:solidFill>
              <a:latin typeface="Calibri"/>
              <a:ea typeface="Calibri"/>
              <a:cs typeface="Calibri"/>
              <a:sym typeface="Calibri"/>
            </a:endParaRPr>
          </a:p>
        </p:txBody>
      </p:sp>
      <p:sp>
        <p:nvSpPr>
          <p:cNvPr id="1113" name="Google Shape;1113;g3f40c273fe1_0_222"/>
          <p:cNvSpPr/>
          <p:nvPr/>
        </p:nvSpPr>
        <p:spPr>
          <a:xfrm>
            <a:off x="457200" y="118872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g3f40c273fe1_0_222"/>
          <p:cNvSpPr/>
          <p:nvPr/>
        </p:nvSpPr>
        <p:spPr>
          <a:xfrm>
            <a:off x="640080" y="1508760"/>
            <a:ext cx="242310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They lost money early</a:t>
            </a:r>
            <a:endParaRPr b="0" i="0" sz="2000" u="none" cap="none" strike="noStrike">
              <a:solidFill>
                <a:schemeClr val="dk1"/>
              </a:solidFill>
              <a:latin typeface="Calibri"/>
              <a:ea typeface="Calibri"/>
              <a:cs typeface="Calibri"/>
              <a:sym typeface="Calibri"/>
            </a:endParaRPr>
          </a:p>
        </p:txBody>
      </p:sp>
      <p:sp>
        <p:nvSpPr>
          <p:cNvPr id="1115" name="Google Shape;1115;g3f40c273fe1_0_222"/>
          <p:cNvSpPr/>
          <p:nvPr/>
        </p:nvSpPr>
        <p:spPr>
          <a:xfrm>
            <a:off x="640080" y="3108960"/>
            <a:ext cx="2423100" cy="219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And had nobody explaining what happened.</a:t>
            </a:r>
            <a:endParaRPr b="0" i="0" sz="1500" u="none" cap="none" strike="noStrike">
              <a:solidFill>
                <a:schemeClr val="dk1"/>
              </a:solidFill>
              <a:latin typeface="Calibri"/>
              <a:ea typeface="Calibri"/>
              <a:cs typeface="Calibri"/>
              <a:sym typeface="Calibri"/>
            </a:endParaRPr>
          </a:p>
        </p:txBody>
      </p:sp>
      <p:sp>
        <p:nvSpPr>
          <p:cNvPr id="1116" name="Google Shape;1116;g3f40c273fe1_0_222"/>
          <p:cNvSpPr/>
          <p:nvPr/>
        </p:nvSpPr>
        <p:spPr>
          <a:xfrm>
            <a:off x="3383280" y="118872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g3f40c273fe1_0_222"/>
          <p:cNvSpPr/>
          <p:nvPr/>
        </p:nvSpPr>
        <p:spPr>
          <a:xfrm>
            <a:off x="3566160" y="1508760"/>
            <a:ext cx="242310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They never understood it</a:t>
            </a:r>
            <a:endParaRPr b="0" i="0" sz="2000" u="none" cap="none" strike="noStrike">
              <a:solidFill>
                <a:schemeClr val="dk1"/>
              </a:solidFill>
              <a:latin typeface="Calibri"/>
              <a:ea typeface="Calibri"/>
              <a:cs typeface="Calibri"/>
              <a:sym typeface="Calibri"/>
            </a:endParaRPr>
          </a:p>
        </p:txBody>
      </p:sp>
      <p:sp>
        <p:nvSpPr>
          <p:cNvPr id="1118" name="Google Shape;1118;g3f40c273fe1_0_222"/>
          <p:cNvSpPr/>
          <p:nvPr/>
        </p:nvSpPr>
        <p:spPr>
          <a:xfrm>
            <a:off x="3566160" y="3108960"/>
            <a:ext cx="2423100" cy="219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So confidence never developed.</a:t>
            </a:r>
            <a:endParaRPr b="0" i="0" sz="1500" u="none" cap="none" strike="noStrike">
              <a:solidFill>
                <a:schemeClr val="dk1"/>
              </a:solidFill>
              <a:latin typeface="Calibri"/>
              <a:ea typeface="Calibri"/>
              <a:cs typeface="Calibri"/>
              <a:sym typeface="Calibri"/>
            </a:endParaRPr>
          </a:p>
        </p:txBody>
      </p:sp>
      <p:sp>
        <p:nvSpPr>
          <p:cNvPr id="1119" name="Google Shape;1119;g3f40c273fe1_0_222"/>
          <p:cNvSpPr/>
          <p:nvPr/>
        </p:nvSpPr>
        <p:spPr>
          <a:xfrm>
            <a:off x="6309360" y="1188720"/>
            <a:ext cx="2788800" cy="4755000"/>
          </a:xfrm>
          <a:prstGeom prst="roundRect">
            <a:avLst>
              <a:gd fmla="val 2623"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g3f40c273fe1_0_222"/>
          <p:cNvSpPr/>
          <p:nvPr/>
        </p:nvSpPr>
        <p:spPr>
          <a:xfrm>
            <a:off x="6492240" y="1508760"/>
            <a:ext cx="242310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Lexend Deca"/>
              <a:buNone/>
            </a:pPr>
            <a:r>
              <a:rPr b="0" i="0" lang="en-US" sz="2000" u="none" cap="none" strike="noStrike">
                <a:solidFill>
                  <a:srgbClr val="FFFFFF"/>
                </a:solidFill>
                <a:latin typeface="Lexend Deca"/>
                <a:ea typeface="Lexend Deca"/>
                <a:cs typeface="Lexend Deca"/>
                <a:sym typeface="Lexend Deca"/>
              </a:rPr>
              <a:t>You went quiet first</a:t>
            </a:r>
            <a:endParaRPr b="0" i="0" sz="2000" u="none" cap="none" strike="noStrike">
              <a:solidFill>
                <a:schemeClr val="dk1"/>
              </a:solidFill>
              <a:latin typeface="Calibri"/>
              <a:ea typeface="Calibri"/>
              <a:cs typeface="Calibri"/>
              <a:sym typeface="Calibri"/>
            </a:endParaRPr>
          </a:p>
        </p:txBody>
      </p:sp>
      <p:sp>
        <p:nvSpPr>
          <p:cNvPr id="1121" name="Google Shape;1121;g3f40c273fe1_0_222"/>
          <p:cNvSpPr/>
          <p:nvPr/>
        </p:nvSpPr>
        <p:spPr>
          <a:xfrm>
            <a:off x="6492240" y="3108960"/>
            <a:ext cx="2423100" cy="219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8C8"/>
              </a:buClr>
              <a:buSzPts val="1500"/>
              <a:buFont typeface="Lexend Deca"/>
              <a:buNone/>
            </a:pPr>
            <a:r>
              <a:rPr b="0" i="0" lang="en-US" sz="1500" u="none" cap="none" strike="noStrike">
                <a:solidFill>
                  <a:srgbClr val="C8C8C8"/>
                </a:solidFill>
                <a:latin typeface="Lexend Deca"/>
                <a:ea typeface="Lexend Deca"/>
                <a:cs typeface="Lexend Deca"/>
                <a:sym typeface="Lexend Deca"/>
              </a:rPr>
              <a:t>Contact stopped once the account opened.</a:t>
            </a:r>
            <a:endParaRPr b="0" i="0" sz="1500" u="none" cap="none" strike="noStrike">
              <a:solidFill>
                <a:schemeClr val="dk1"/>
              </a:solidFill>
              <a:latin typeface="Calibri"/>
              <a:ea typeface="Calibri"/>
              <a:cs typeface="Calibri"/>
              <a:sym typeface="Calibri"/>
            </a:endParaRPr>
          </a:p>
        </p:txBody>
      </p:sp>
      <p:sp>
        <p:nvSpPr>
          <p:cNvPr id="1122" name="Google Shape;1122;g3f40c273fe1_0_222"/>
          <p:cNvSpPr/>
          <p:nvPr/>
        </p:nvSpPr>
        <p:spPr>
          <a:xfrm>
            <a:off x="9235440" y="118872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g3f40c273fe1_0_222"/>
          <p:cNvSpPr/>
          <p:nvPr/>
        </p:nvSpPr>
        <p:spPr>
          <a:xfrm>
            <a:off x="9418320" y="1508760"/>
            <a:ext cx="242310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The group became a pitch</a:t>
            </a:r>
            <a:endParaRPr b="0" i="0" sz="2000" u="none" cap="none" strike="noStrike">
              <a:solidFill>
                <a:schemeClr val="dk1"/>
              </a:solidFill>
              <a:latin typeface="Calibri"/>
              <a:ea typeface="Calibri"/>
              <a:cs typeface="Calibri"/>
              <a:sym typeface="Calibri"/>
            </a:endParaRPr>
          </a:p>
        </p:txBody>
      </p:sp>
      <p:sp>
        <p:nvSpPr>
          <p:cNvPr id="1124" name="Google Shape;1124;g3f40c273fe1_0_222"/>
          <p:cNvSpPr/>
          <p:nvPr/>
        </p:nvSpPr>
        <p:spPr>
          <a:xfrm>
            <a:off x="9418320" y="3108960"/>
            <a:ext cx="2423100" cy="219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Promotional rather than useful.</a:t>
            </a:r>
            <a:endParaRPr b="0" i="0" sz="1500" u="none" cap="none" strike="noStrike">
              <a:solidFill>
                <a:schemeClr val="dk1"/>
              </a:solidFill>
              <a:latin typeface="Calibri"/>
              <a:ea typeface="Calibri"/>
              <a:cs typeface="Calibri"/>
              <a:sym typeface="Calibri"/>
            </a:endParaRPr>
          </a:p>
        </p:txBody>
      </p:sp>
      <p:pic>
        <p:nvPicPr>
          <p:cNvPr descr="/home/workdir/artifacts/sena_assets/wms.png" id="1125" name="Google Shape;1125;g3f40c273fe1_0_222"/>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126" name="Google Shape;1126;g3f40c273fe1_0_222"/>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127" name="Google Shape;1127;g3f40c273fe1_0_222"/>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g3f40c273fe1_0_222"/>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13</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sp>
        <p:nvSpPr>
          <p:cNvPr id="1134" name="Google Shape;1134;g3f40c273fe1_0_244"/>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Weekly series</a:t>
            </a:r>
            <a:endParaRPr b="0" i="0" sz="1100" u="none" cap="none" strike="noStrike">
              <a:solidFill>
                <a:schemeClr val="dk1"/>
              </a:solidFill>
              <a:latin typeface="Calibri"/>
              <a:ea typeface="Calibri"/>
              <a:cs typeface="Calibri"/>
              <a:sym typeface="Calibri"/>
            </a:endParaRPr>
          </a:p>
        </p:txBody>
      </p:sp>
      <p:sp>
        <p:nvSpPr>
          <p:cNvPr id="1135" name="Google Shape;1135;g3f40c273fe1_0_244"/>
          <p:cNvSpPr/>
          <p:nvPr/>
        </p:nvSpPr>
        <p:spPr>
          <a:xfrm>
            <a:off x="457200" y="530352"/>
            <a:ext cx="109728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One slot. Three pieces. Every week.</a:t>
            </a:r>
            <a:endParaRPr b="0" i="0" sz="2400" u="none" cap="none" strike="noStrike">
              <a:solidFill>
                <a:schemeClr val="dk1"/>
              </a:solidFill>
              <a:latin typeface="Calibri"/>
              <a:ea typeface="Calibri"/>
              <a:cs typeface="Calibri"/>
              <a:sym typeface="Calibri"/>
            </a:endParaRPr>
          </a:p>
        </p:txBody>
      </p:sp>
      <p:sp>
        <p:nvSpPr>
          <p:cNvPr id="1136" name="Google Shape;1136;g3f40c273fe1_0_244"/>
          <p:cNvSpPr/>
          <p:nvPr/>
        </p:nvSpPr>
        <p:spPr>
          <a:xfrm>
            <a:off x="457200" y="1143000"/>
            <a:ext cx="3675900" cy="3200400"/>
          </a:xfrm>
          <a:prstGeom prst="roundRect">
            <a:avLst>
              <a:gd fmla="val 2286" name="adj"/>
            </a:avLst>
          </a:prstGeom>
          <a:solidFill>
            <a:srgbClr val="3A3A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g3f40c273fe1_0_244"/>
          <p:cNvSpPr/>
          <p:nvPr/>
        </p:nvSpPr>
        <p:spPr>
          <a:xfrm>
            <a:off x="713232" y="1463040"/>
            <a:ext cx="31548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400"/>
              <a:buFont typeface="Lexend Deca"/>
              <a:buNone/>
            </a:pPr>
            <a:r>
              <a:rPr b="0" i="0" lang="en-US" sz="2400" u="none" cap="none" strike="noStrike">
                <a:solidFill>
                  <a:srgbClr val="FFFFFF"/>
                </a:solidFill>
                <a:latin typeface="Lexend Deca"/>
                <a:ea typeface="Lexend Deca"/>
                <a:cs typeface="Lexend Deca"/>
                <a:sym typeface="Lexend Deca"/>
              </a:rPr>
              <a:t>Concept</a:t>
            </a:r>
            <a:endParaRPr b="0" i="0" sz="2400" u="none" cap="none" strike="noStrike">
              <a:solidFill>
                <a:schemeClr val="dk1"/>
              </a:solidFill>
              <a:latin typeface="Calibri"/>
              <a:ea typeface="Calibri"/>
              <a:cs typeface="Calibri"/>
              <a:sym typeface="Calibri"/>
            </a:endParaRPr>
          </a:p>
        </p:txBody>
      </p:sp>
      <p:sp>
        <p:nvSpPr>
          <p:cNvPr id="1138" name="Google Shape;1138;g3f40c273fe1_0_244"/>
          <p:cNvSpPr/>
          <p:nvPr/>
        </p:nvSpPr>
        <p:spPr>
          <a:xfrm>
            <a:off x="713232" y="2286000"/>
            <a:ext cx="3154800" cy="1463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600"/>
              <a:buFont typeface="Lexend Deca"/>
              <a:buNone/>
            </a:pPr>
            <a:r>
              <a:rPr b="0" i="0" lang="en-US" sz="1600" u="none" cap="none" strike="noStrike">
                <a:solidFill>
                  <a:srgbClr val="FFFFFF"/>
                </a:solidFill>
                <a:latin typeface="Lexend Deca"/>
                <a:ea typeface="Lexend Deca"/>
                <a:cs typeface="Lexend Deca"/>
                <a:sym typeface="Lexend Deca"/>
              </a:rPr>
              <a:t>One idea explained simply.</a:t>
            </a:r>
            <a:endParaRPr b="0" i="0" sz="1600" u="none" cap="none" strike="noStrike">
              <a:solidFill>
                <a:schemeClr val="dk1"/>
              </a:solidFill>
              <a:latin typeface="Calibri"/>
              <a:ea typeface="Calibri"/>
              <a:cs typeface="Calibri"/>
              <a:sym typeface="Calibri"/>
            </a:endParaRPr>
          </a:p>
        </p:txBody>
      </p:sp>
      <p:sp>
        <p:nvSpPr>
          <p:cNvPr id="1139" name="Google Shape;1139;g3f40c273fe1_0_244"/>
          <p:cNvSpPr/>
          <p:nvPr/>
        </p:nvSpPr>
        <p:spPr>
          <a:xfrm>
            <a:off x="4297680" y="1143000"/>
            <a:ext cx="3675900" cy="3200400"/>
          </a:xfrm>
          <a:prstGeom prst="roundRect">
            <a:avLst>
              <a:gd fmla="val 2286" name="adj"/>
            </a:avLst>
          </a:prstGeom>
          <a:solidFill>
            <a:srgbClr val="6B86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g3f40c273fe1_0_244"/>
          <p:cNvSpPr/>
          <p:nvPr/>
        </p:nvSpPr>
        <p:spPr>
          <a:xfrm>
            <a:off x="4553712" y="1463040"/>
            <a:ext cx="31548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400"/>
              <a:buFont typeface="Lexend Deca"/>
              <a:buNone/>
            </a:pPr>
            <a:r>
              <a:rPr b="0" i="0" lang="en-US" sz="2400" u="none" cap="none" strike="noStrike">
                <a:solidFill>
                  <a:srgbClr val="FFFFFF"/>
                </a:solidFill>
                <a:latin typeface="Lexend Deca"/>
                <a:ea typeface="Lexend Deca"/>
                <a:cs typeface="Lexend Deca"/>
                <a:sym typeface="Lexend Deca"/>
              </a:rPr>
              <a:t>Mistake</a:t>
            </a:r>
            <a:endParaRPr b="0" i="0" sz="2400" u="none" cap="none" strike="noStrike">
              <a:solidFill>
                <a:schemeClr val="dk1"/>
              </a:solidFill>
              <a:latin typeface="Calibri"/>
              <a:ea typeface="Calibri"/>
              <a:cs typeface="Calibri"/>
              <a:sym typeface="Calibri"/>
            </a:endParaRPr>
          </a:p>
        </p:txBody>
      </p:sp>
      <p:sp>
        <p:nvSpPr>
          <p:cNvPr id="1141" name="Google Shape;1141;g3f40c273fe1_0_244"/>
          <p:cNvSpPr/>
          <p:nvPr/>
        </p:nvSpPr>
        <p:spPr>
          <a:xfrm>
            <a:off x="4553712" y="2286000"/>
            <a:ext cx="3154800" cy="1463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600"/>
              <a:buFont typeface="Lexend Deca"/>
              <a:buNone/>
            </a:pPr>
            <a:r>
              <a:rPr b="0" i="0" lang="en-US" sz="1600" u="none" cap="none" strike="noStrike">
                <a:solidFill>
                  <a:srgbClr val="FFFFFF"/>
                </a:solidFill>
                <a:latin typeface="Lexend Deca"/>
                <a:ea typeface="Lexend Deca"/>
                <a:cs typeface="Lexend Deca"/>
                <a:sym typeface="Lexend Deca"/>
              </a:rPr>
              <a:t>One common error to avoid.</a:t>
            </a:r>
            <a:endParaRPr b="0" i="0" sz="1600" u="none" cap="none" strike="noStrike">
              <a:solidFill>
                <a:schemeClr val="dk1"/>
              </a:solidFill>
              <a:latin typeface="Calibri"/>
              <a:ea typeface="Calibri"/>
              <a:cs typeface="Calibri"/>
              <a:sym typeface="Calibri"/>
            </a:endParaRPr>
          </a:p>
        </p:txBody>
      </p:sp>
      <p:sp>
        <p:nvSpPr>
          <p:cNvPr id="1142" name="Google Shape;1142;g3f40c273fe1_0_244"/>
          <p:cNvSpPr/>
          <p:nvPr/>
        </p:nvSpPr>
        <p:spPr>
          <a:xfrm>
            <a:off x="8138160" y="1143000"/>
            <a:ext cx="3675900" cy="3200400"/>
          </a:xfrm>
          <a:prstGeom prst="roundRect">
            <a:avLst>
              <a:gd fmla="val 2286" name="adj"/>
            </a:avLst>
          </a:prstGeom>
          <a:solidFill>
            <a:srgbClr val="D9A7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g3f40c273fe1_0_244"/>
          <p:cNvSpPr/>
          <p:nvPr/>
        </p:nvSpPr>
        <p:spPr>
          <a:xfrm>
            <a:off x="8394192" y="1463040"/>
            <a:ext cx="31548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Habit</a:t>
            </a:r>
            <a:endParaRPr b="0" i="0" sz="2400" u="none" cap="none" strike="noStrike">
              <a:solidFill>
                <a:schemeClr val="dk1"/>
              </a:solidFill>
              <a:latin typeface="Calibri"/>
              <a:ea typeface="Calibri"/>
              <a:cs typeface="Calibri"/>
              <a:sym typeface="Calibri"/>
            </a:endParaRPr>
          </a:p>
        </p:txBody>
      </p:sp>
      <p:sp>
        <p:nvSpPr>
          <p:cNvPr id="1144" name="Google Shape;1144;g3f40c273fe1_0_244"/>
          <p:cNvSpPr/>
          <p:nvPr/>
        </p:nvSpPr>
        <p:spPr>
          <a:xfrm>
            <a:off x="8394192" y="2286000"/>
            <a:ext cx="3154800" cy="1463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One discipline to build.</a:t>
            </a:r>
            <a:endParaRPr b="0" i="0" sz="1600" u="none" cap="none" strike="noStrike">
              <a:solidFill>
                <a:schemeClr val="dk1"/>
              </a:solidFill>
              <a:latin typeface="Calibri"/>
              <a:ea typeface="Calibri"/>
              <a:cs typeface="Calibri"/>
              <a:sym typeface="Calibri"/>
            </a:endParaRPr>
          </a:p>
        </p:txBody>
      </p:sp>
      <p:sp>
        <p:nvSpPr>
          <p:cNvPr id="1145" name="Google Shape;1145;g3f40c273fe1_0_244"/>
          <p:cNvSpPr/>
          <p:nvPr/>
        </p:nvSpPr>
        <p:spPr>
          <a:xfrm>
            <a:off x="457200" y="4572000"/>
            <a:ext cx="1124700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Fix the day. Keep each piece short. Produce a month at a time with AI, then schedule it. Consistency matters more than depth.</a:t>
            </a:r>
            <a:endParaRPr b="0" i="0" sz="1600" u="none" cap="none" strike="noStrike">
              <a:solidFill>
                <a:schemeClr val="dk1"/>
              </a:solidFill>
              <a:latin typeface="Calibri"/>
              <a:ea typeface="Calibri"/>
              <a:cs typeface="Calibri"/>
              <a:sym typeface="Calibri"/>
            </a:endParaRPr>
          </a:p>
        </p:txBody>
      </p:sp>
      <p:pic>
        <p:nvPicPr>
          <p:cNvPr descr="/home/workdir/artifacts/sena_assets/wms.png" id="1146" name="Google Shape;1146;g3f40c273fe1_0_244"/>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147" name="Google Shape;1147;g3f40c273fe1_0_244"/>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148" name="Google Shape;1148;g3f40c273fe1_0_244"/>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g3f40c273fe1_0_244"/>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14</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4" name="Shape 1154"/>
        <p:cNvGrpSpPr/>
        <p:nvPr/>
      </p:nvGrpSpPr>
      <p:grpSpPr>
        <a:xfrm>
          <a:off x="0" y="0"/>
          <a:ext cx="0" cy="0"/>
          <a:chOff x="0" y="0"/>
          <a:chExt cx="0" cy="0"/>
        </a:xfrm>
      </p:grpSpPr>
      <p:sp>
        <p:nvSpPr>
          <p:cNvPr id="1155" name="Google Shape;1155;g3f40c273fe1_0_264"/>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Live build</a:t>
            </a:r>
            <a:endParaRPr b="0" i="0" sz="1100" u="none" cap="none" strike="noStrike">
              <a:solidFill>
                <a:schemeClr val="dk1"/>
              </a:solidFill>
              <a:latin typeface="Calibri"/>
              <a:ea typeface="Calibri"/>
              <a:cs typeface="Calibri"/>
              <a:sym typeface="Calibri"/>
            </a:endParaRPr>
          </a:p>
        </p:txBody>
      </p:sp>
      <p:sp>
        <p:nvSpPr>
          <p:cNvPr id="1156" name="Google Shape;1156;g3f40c273fe1_0_264"/>
          <p:cNvSpPr/>
          <p:nvPr/>
        </p:nvSpPr>
        <p:spPr>
          <a:xfrm>
            <a:off x="457200" y="530352"/>
            <a:ext cx="10972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Four-week education series prompt</a:t>
            </a:r>
            <a:endParaRPr b="0" i="0" sz="2200" u="none" cap="none" strike="noStrike">
              <a:solidFill>
                <a:schemeClr val="dk1"/>
              </a:solidFill>
              <a:latin typeface="Calibri"/>
              <a:ea typeface="Calibri"/>
              <a:cs typeface="Calibri"/>
              <a:sym typeface="Calibri"/>
            </a:endParaRPr>
          </a:p>
        </p:txBody>
      </p:sp>
      <p:sp>
        <p:nvSpPr>
          <p:cNvPr id="1157" name="Google Shape;1157;g3f40c273fe1_0_264"/>
          <p:cNvSpPr/>
          <p:nvPr/>
        </p:nvSpPr>
        <p:spPr>
          <a:xfrm>
            <a:off x="457200" y="1051560"/>
            <a:ext cx="11247000" cy="5029200"/>
          </a:xfrm>
          <a:prstGeom prst="roundRect">
            <a:avLst>
              <a:gd fmla="val 1455" name="adj"/>
            </a:avLst>
          </a:prstGeom>
          <a:solidFill>
            <a:srgbClr val="2B2B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g3f40c273fe1_0_264"/>
          <p:cNvSpPr/>
          <p:nvPr/>
        </p:nvSpPr>
        <p:spPr>
          <a:xfrm>
            <a:off x="731520" y="1280160"/>
            <a:ext cx="10698600" cy="457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Design a four-week educational series for my trading community.</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Each week contains three short pieces:</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1. One concept explained simply</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2. One common mistake to avoid</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3. One habit or discipline to build</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For each piece give a title and a one-line summary.</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Audience: Ghanaian traders, mostly beginners. Keep it honest and practical, with realistic risk framing and no guaranteed return claims.</a:t>
            </a:r>
            <a:endParaRPr b="0" i="0" sz="1600" u="none" cap="none" strike="noStrike">
              <a:solidFill>
                <a:schemeClr val="dk1"/>
              </a:solidFill>
              <a:latin typeface="Calibri"/>
              <a:ea typeface="Calibri"/>
              <a:cs typeface="Calibri"/>
              <a:sym typeface="Calibri"/>
            </a:endParaRPr>
          </a:p>
        </p:txBody>
      </p:sp>
      <p:pic>
        <p:nvPicPr>
          <p:cNvPr descr="/home/workdir/artifacts/sena_assets/wms.png" id="1159" name="Google Shape;1159;g3f40c273fe1_0_264"/>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160" name="Google Shape;1160;g3f40c273fe1_0_264"/>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161" name="Google Shape;1161;g3f40c273fe1_0_264"/>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g3f40c273fe1_0_264"/>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15</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sp>
        <p:nvSpPr>
          <p:cNvPr id="1168" name="Google Shape;1168;g3f40c273fe1_0_276"/>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Segments</a:t>
            </a:r>
            <a:endParaRPr b="0" i="0" sz="1100" u="none" cap="none" strike="noStrike">
              <a:solidFill>
                <a:schemeClr val="dk1"/>
              </a:solidFill>
              <a:latin typeface="Calibri"/>
              <a:ea typeface="Calibri"/>
              <a:cs typeface="Calibri"/>
              <a:sym typeface="Calibri"/>
            </a:endParaRPr>
          </a:p>
        </p:txBody>
      </p:sp>
      <p:sp>
        <p:nvSpPr>
          <p:cNvPr id="1169" name="Google Shape;1169;g3f40c273fe1_0_276"/>
          <p:cNvSpPr/>
          <p:nvPr/>
        </p:nvSpPr>
        <p:spPr>
          <a:xfrm>
            <a:off x="457200" y="530352"/>
            <a:ext cx="112470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Different people need different messages</a:t>
            </a:r>
            <a:endParaRPr b="0" i="0" sz="2400" u="none" cap="none" strike="noStrike">
              <a:solidFill>
                <a:schemeClr val="dk1"/>
              </a:solidFill>
              <a:latin typeface="Calibri"/>
              <a:ea typeface="Calibri"/>
              <a:cs typeface="Calibri"/>
              <a:sym typeface="Calibri"/>
            </a:endParaRPr>
          </a:p>
        </p:txBody>
      </p:sp>
      <p:sp>
        <p:nvSpPr>
          <p:cNvPr id="1170" name="Google Shape;1170;g3f40c273fe1_0_276"/>
          <p:cNvSpPr/>
          <p:nvPr/>
        </p:nvSpPr>
        <p:spPr>
          <a:xfrm>
            <a:off x="457200" y="118872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g3f40c273fe1_0_276"/>
          <p:cNvSpPr/>
          <p:nvPr/>
        </p:nvSpPr>
        <p:spPr>
          <a:xfrm>
            <a:off x="640080" y="1508760"/>
            <a:ext cx="24231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New members</a:t>
            </a:r>
            <a:endParaRPr b="0" i="0" sz="2000" u="none" cap="none" strike="noStrike">
              <a:solidFill>
                <a:schemeClr val="dk1"/>
              </a:solidFill>
              <a:latin typeface="Calibri"/>
              <a:ea typeface="Calibri"/>
              <a:cs typeface="Calibri"/>
              <a:sym typeface="Calibri"/>
            </a:endParaRPr>
          </a:p>
        </p:txBody>
      </p:sp>
      <p:sp>
        <p:nvSpPr>
          <p:cNvPr id="1172" name="Google Shape;1172;g3f40c273fe1_0_276"/>
          <p:cNvSpPr/>
          <p:nvPr/>
        </p:nvSpPr>
        <p:spPr>
          <a:xfrm>
            <a:off x="640080" y="2834640"/>
            <a:ext cx="2423100" cy="237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Orientation. What to expect, how to ask, where to start.</a:t>
            </a:r>
            <a:endParaRPr b="0" i="0" sz="1500" u="none" cap="none" strike="noStrike">
              <a:solidFill>
                <a:schemeClr val="dk1"/>
              </a:solidFill>
              <a:latin typeface="Calibri"/>
              <a:ea typeface="Calibri"/>
              <a:cs typeface="Calibri"/>
              <a:sym typeface="Calibri"/>
            </a:endParaRPr>
          </a:p>
        </p:txBody>
      </p:sp>
      <p:sp>
        <p:nvSpPr>
          <p:cNvPr id="1173" name="Google Shape;1173;g3f40c273fe1_0_276"/>
          <p:cNvSpPr/>
          <p:nvPr/>
        </p:nvSpPr>
        <p:spPr>
          <a:xfrm>
            <a:off x="3383280" y="118872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g3f40c273fe1_0_276"/>
          <p:cNvSpPr/>
          <p:nvPr/>
        </p:nvSpPr>
        <p:spPr>
          <a:xfrm>
            <a:off x="3566160" y="1508760"/>
            <a:ext cx="24231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Not yet funded</a:t>
            </a:r>
            <a:endParaRPr b="0" i="0" sz="2000" u="none" cap="none" strike="noStrike">
              <a:solidFill>
                <a:schemeClr val="dk1"/>
              </a:solidFill>
              <a:latin typeface="Calibri"/>
              <a:ea typeface="Calibri"/>
              <a:cs typeface="Calibri"/>
              <a:sym typeface="Calibri"/>
            </a:endParaRPr>
          </a:p>
        </p:txBody>
      </p:sp>
      <p:sp>
        <p:nvSpPr>
          <p:cNvPr id="1175" name="Google Shape;1175;g3f40c273fe1_0_276"/>
          <p:cNvSpPr/>
          <p:nvPr/>
        </p:nvSpPr>
        <p:spPr>
          <a:xfrm>
            <a:off x="3566160" y="2834640"/>
            <a:ext cx="2423100" cy="237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Reassurance. Remove the specific blocker.</a:t>
            </a:r>
            <a:endParaRPr b="0" i="0" sz="1500" u="none" cap="none" strike="noStrike">
              <a:solidFill>
                <a:schemeClr val="dk1"/>
              </a:solidFill>
              <a:latin typeface="Calibri"/>
              <a:ea typeface="Calibri"/>
              <a:cs typeface="Calibri"/>
              <a:sym typeface="Calibri"/>
            </a:endParaRPr>
          </a:p>
        </p:txBody>
      </p:sp>
      <p:sp>
        <p:nvSpPr>
          <p:cNvPr id="1176" name="Google Shape;1176;g3f40c273fe1_0_276"/>
          <p:cNvSpPr/>
          <p:nvPr/>
        </p:nvSpPr>
        <p:spPr>
          <a:xfrm>
            <a:off x="6309360" y="118872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g3f40c273fe1_0_276"/>
          <p:cNvSpPr/>
          <p:nvPr/>
        </p:nvSpPr>
        <p:spPr>
          <a:xfrm>
            <a:off x="6492240" y="1508760"/>
            <a:ext cx="24231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Active clients</a:t>
            </a:r>
            <a:endParaRPr b="0" i="0" sz="2000" u="none" cap="none" strike="noStrike">
              <a:solidFill>
                <a:schemeClr val="dk1"/>
              </a:solidFill>
              <a:latin typeface="Calibri"/>
              <a:ea typeface="Calibri"/>
              <a:cs typeface="Calibri"/>
              <a:sym typeface="Calibri"/>
            </a:endParaRPr>
          </a:p>
        </p:txBody>
      </p:sp>
      <p:sp>
        <p:nvSpPr>
          <p:cNvPr id="1178" name="Google Shape;1178;g3f40c273fe1_0_276"/>
          <p:cNvSpPr/>
          <p:nvPr/>
        </p:nvSpPr>
        <p:spPr>
          <a:xfrm>
            <a:off x="6492240" y="2834640"/>
            <a:ext cx="2423100" cy="237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500"/>
              <a:buFont typeface="Lexend Deca"/>
              <a:buNone/>
            </a:pPr>
            <a:r>
              <a:rPr b="0" i="0" lang="en-US" sz="1500" u="none" cap="none" strike="noStrike">
                <a:solidFill>
                  <a:srgbClr val="5A5A5A"/>
                </a:solidFill>
                <a:latin typeface="Lexend Deca"/>
                <a:ea typeface="Lexend Deca"/>
                <a:cs typeface="Lexend Deca"/>
                <a:sym typeface="Lexend Deca"/>
              </a:rPr>
              <a:t>Depth. Market context, their actual questions.</a:t>
            </a:r>
            <a:endParaRPr b="0" i="0" sz="1500" u="none" cap="none" strike="noStrike">
              <a:solidFill>
                <a:schemeClr val="dk1"/>
              </a:solidFill>
              <a:latin typeface="Calibri"/>
              <a:ea typeface="Calibri"/>
              <a:cs typeface="Calibri"/>
              <a:sym typeface="Calibri"/>
            </a:endParaRPr>
          </a:p>
        </p:txBody>
      </p:sp>
      <p:sp>
        <p:nvSpPr>
          <p:cNvPr id="1179" name="Google Shape;1179;g3f40c273fe1_0_276"/>
          <p:cNvSpPr/>
          <p:nvPr/>
        </p:nvSpPr>
        <p:spPr>
          <a:xfrm>
            <a:off x="9235440" y="1188720"/>
            <a:ext cx="2788800" cy="4755000"/>
          </a:xfrm>
          <a:prstGeom prst="roundRect">
            <a:avLst>
              <a:gd fmla="val 2623"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g3f40c273fe1_0_276"/>
          <p:cNvSpPr/>
          <p:nvPr/>
        </p:nvSpPr>
        <p:spPr>
          <a:xfrm>
            <a:off x="9418320" y="1508760"/>
            <a:ext cx="24231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Lexend Deca"/>
              <a:buNone/>
            </a:pPr>
            <a:r>
              <a:rPr b="0" i="0" lang="en-US" sz="2000" u="none" cap="none" strike="noStrike">
                <a:solidFill>
                  <a:srgbClr val="FFFFFF"/>
                </a:solidFill>
                <a:latin typeface="Lexend Deca"/>
                <a:ea typeface="Lexend Deca"/>
                <a:cs typeface="Lexend Deca"/>
                <a:sym typeface="Lexend Deca"/>
              </a:rPr>
              <a:t>Gone quiet</a:t>
            </a:r>
            <a:endParaRPr b="0" i="0" sz="2000" u="none" cap="none" strike="noStrike">
              <a:solidFill>
                <a:schemeClr val="dk1"/>
              </a:solidFill>
              <a:latin typeface="Calibri"/>
              <a:ea typeface="Calibri"/>
              <a:cs typeface="Calibri"/>
              <a:sym typeface="Calibri"/>
            </a:endParaRPr>
          </a:p>
        </p:txBody>
      </p:sp>
      <p:sp>
        <p:nvSpPr>
          <p:cNvPr id="1181" name="Google Shape;1181;g3f40c273fe1_0_276"/>
          <p:cNvSpPr/>
          <p:nvPr/>
        </p:nvSpPr>
        <p:spPr>
          <a:xfrm>
            <a:off x="9418320" y="2834640"/>
            <a:ext cx="2423100" cy="2377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8C8"/>
              </a:buClr>
              <a:buSzPts val="1500"/>
              <a:buFont typeface="Lexend Deca"/>
              <a:buNone/>
            </a:pPr>
            <a:r>
              <a:rPr b="0" i="0" lang="en-US" sz="1500" u="none" cap="none" strike="noStrike">
                <a:solidFill>
                  <a:srgbClr val="C8C8C8"/>
                </a:solidFill>
                <a:latin typeface="Lexend Deca"/>
                <a:ea typeface="Lexend Deca"/>
                <a:cs typeface="Lexend Deca"/>
                <a:sym typeface="Lexend Deca"/>
              </a:rPr>
              <a:t>A human check-in. No pitch. Ask what happened.</a:t>
            </a:r>
            <a:endParaRPr b="0" i="0" sz="1500" u="none" cap="none" strike="noStrike">
              <a:solidFill>
                <a:schemeClr val="dk1"/>
              </a:solidFill>
              <a:latin typeface="Calibri"/>
              <a:ea typeface="Calibri"/>
              <a:cs typeface="Calibri"/>
              <a:sym typeface="Calibri"/>
            </a:endParaRPr>
          </a:p>
        </p:txBody>
      </p:sp>
      <p:pic>
        <p:nvPicPr>
          <p:cNvPr descr="/home/workdir/artifacts/sena_assets/wms.png" id="1182" name="Google Shape;1182;g3f40c273fe1_0_276"/>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183" name="Google Shape;1183;g3f40c273fe1_0_276"/>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184" name="Google Shape;1184;g3f40c273fe1_0_276"/>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g3f40c273fe1_0_276"/>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16</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g3f40c273fe1_0_298"/>
          <p:cNvSpPr/>
          <p:nvPr/>
        </p:nvSpPr>
        <p:spPr>
          <a:xfrm>
            <a:off x="640080" y="2468880"/>
            <a:ext cx="109728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4000"/>
              <a:buFont typeface="Lexend Deca"/>
              <a:buNone/>
            </a:pPr>
            <a:r>
              <a:rPr b="0" i="0" lang="en-US" sz="4000" u="none" cap="none" strike="noStrike">
                <a:solidFill>
                  <a:srgbClr val="1C1C1C"/>
                </a:solidFill>
                <a:latin typeface="Lexend Deca"/>
                <a:ea typeface="Lexend Deca"/>
                <a:cs typeface="Lexend Deca"/>
                <a:sym typeface="Lexend Deca"/>
              </a:rPr>
              <a:t>Break.</a:t>
            </a:r>
            <a:endParaRPr b="0" i="0" sz="4000" u="none" cap="none" strike="noStrike">
              <a:solidFill>
                <a:schemeClr val="dk1"/>
              </a:solidFill>
              <a:latin typeface="Calibri"/>
              <a:ea typeface="Calibri"/>
              <a:cs typeface="Calibri"/>
              <a:sym typeface="Calibri"/>
            </a:endParaRPr>
          </a:p>
        </p:txBody>
      </p:sp>
      <p:sp>
        <p:nvSpPr>
          <p:cNvPr id="1192" name="Google Shape;1192;g3f40c273fe1_0_298"/>
          <p:cNvSpPr/>
          <p:nvPr/>
        </p:nvSpPr>
        <p:spPr>
          <a:xfrm>
            <a:off x="640080" y="3200400"/>
            <a:ext cx="10058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10 minutes. We come back to build something together.</a:t>
            </a:r>
            <a:endParaRPr b="0" i="0" sz="1800" u="none" cap="none" strike="noStrike">
              <a:solidFill>
                <a:schemeClr val="dk1"/>
              </a:solidFill>
              <a:latin typeface="Calibri"/>
              <a:ea typeface="Calibri"/>
              <a:cs typeface="Calibri"/>
              <a:sym typeface="Calibri"/>
            </a:endParaRPr>
          </a:p>
        </p:txBody>
      </p:sp>
      <p:pic>
        <p:nvPicPr>
          <p:cNvPr descr="/home/workdir/artifacts/sena_assets/wms.png" id="1193" name="Google Shape;1193;g3f40c273fe1_0_298"/>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194" name="Google Shape;1194;g3f40c273fe1_0_298"/>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195" name="Google Shape;1195;g3f40c273fe1_0_298"/>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g3f40c273fe1_0_298"/>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17</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g3f40c273fe1_0_308"/>
          <p:cNvSpPr/>
          <p:nvPr/>
        </p:nvSpPr>
        <p:spPr>
          <a:xfrm>
            <a:off x="640080" y="2331720"/>
            <a:ext cx="10972800" cy="1051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3800"/>
              <a:buFont typeface="Lexend Deca"/>
              <a:buNone/>
            </a:pPr>
            <a:r>
              <a:rPr b="0" i="0" lang="en-US" sz="3800" u="none" cap="none" strike="noStrike">
                <a:solidFill>
                  <a:srgbClr val="1C1C1C"/>
                </a:solidFill>
                <a:latin typeface="Lexend Deca"/>
                <a:ea typeface="Lexend Deca"/>
                <a:cs typeface="Lexend Deca"/>
                <a:sym typeface="Lexend Deca"/>
              </a:rPr>
              <a:t>Apply it.</a:t>
            </a:r>
            <a:endParaRPr b="0" i="0" sz="3800" u="none" cap="none" strike="noStrike">
              <a:solidFill>
                <a:schemeClr val="dk1"/>
              </a:solidFill>
              <a:latin typeface="Calibri"/>
              <a:ea typeface="Calibri"/>
              <a:cs typeface="Calibri"/>
              <a:sym typeface="Calibri"/>
            </a:endParaRPr>
          </a:p>
        </p:txBody>
      </p:sp>
      <p:sp>
        <p:nvSpPr>
          <p:cNvPr id="1203" name="Google Shape;1203;g3f40c273fe1_0_308"/>
          <p:cNvSpPr/>
          <p:nvPr/>
        </p:nvSpPr>
        <p:spPr>
          <a:xfrm>
            <a:off x="640080" y="3474720"/>
            <a:ext cx="10058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25 minutes. One real partner business. A working system.</a:t>
            </a:r>
            <a:endParaRPr b="0" i="0" sz="1800" u="none" cap="none" strike="noStrike">
              <a:solidFill>
                <a:schemeClr val="dk1"/>
              </a:solidFill>
              <a:latin typeface="Calibri"/>
              <a:ea typeface="Calibri"/>
              <a:cs typeface="Calibri"/>
              <a:sym typeface="Calibri"/>
            </a:endParaRPr>
          </a:p>
        </p:txBody>
      </p:sp>
      <p:pic>
        <p:nvPicPr>
          <p:cNvPr descr="/home/workdir/artifacts/sena_assets/wms.png" id="1204" name="Google Shape;1204;g3f40c273fe1_0_308"/>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205" name="Google Shape;1205;g3f40c273fe1_0_308"/>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206" name="Google Shape;1206;g3f40c273fe1_0_308"/>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g3f40c273fe1_0_308"/>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18</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g3f40c273fe1_0_318"/>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Challenge</a:t>
            </a:r>
            <a:endParaRPr b="0" i="0" sz="1100" u="none" cap="none" strike="noStrike">
              <a:solidFill>
                <a:schemeClr val="dk1"/>
              </a:solidFill>
              <a:latin typeface="Calibri"/>
              <a:ea typeface="Calibri"/>
              <a:cs typeface="Calibri"/>
              <a:sym typeface="Calibri"/>
            </a:endParaRPr>
          </a:p>
        </p:txBody>
      </p:sp>
      <p:sp>
        <p:nvSpPr>
          <p:cNvPr id="1214" name="Google Shape;1214;g3f40c273fe1_0_318"/>
          <p:cNvSpPr/>
          <p:nvPr/>
        </p:nvSpPr>
        <p:spPr>
          <a:xfrm>
            <a:off x="457200" y="530352"/>
            <a:ext cx="109728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What each group produces</a:t>
            </a:r>
            <a:endParaRPr b="0" i="0" sz="2600" u="none" cap="none" strike="noStrike">
              <a:solidFill>
                <a:schemeClr val="dk1"/>
              </a:solidFill>
              <a:latin typeface="Calibri"/>
              <a:ea typeface="Calibri"/>
              <a:cs typeface="Calibri"/>
              <a:sym typeface="Calibri"/>
            </a:endParaRPr>
          </a:p>
        </p:txBody>
      </p:sp>
      <p:sp>
        <p:nvSpPr>
          <p:cNvPr id="1215" name="Google Shape;1215;g3f40c273fe1_0_318"/>
          <p:cNvSpPr/>
          <p:nvPr/>
        </p:nvSpPr>
        <p:spPr>
          <a:xfrm>
            <a:off x="457200" y="1143000"/>
            <a:ext cx="5487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1</a:t>
            </a:r>
            <a:endParaRPr b="0" i="0" sz="2200" u="none" cap="none" strike="noStrike">
              <a:solidFill>
                <a:schemeClr val="dk1"/>
              </a:solidFill>
              <a:latin typeface="Calibri"/>
              <a:ea typeface="Calibri"/>
              <a:cs typeface="Calibri"/>
              <a:sym typeface="Calibri"/>
            </a:endParaRPr>
          </a:p>
        </p:txBody>
      </p:sp>
      <p:sp>
        <p:nvSpPr>
          <p:cNvPr id="1216" name="Google Shape;1216;g3f40c273fe1_0_318"/>
          <p:cNvSpPr/>
          <p:nvPr/>
        </p:nvSpPr>
        <p:spPr>
          <a:xfrm>
            <a:off x="1188720" y="1143000"/>
            <a:ext cx="105156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A positioning statement and three content pillars</a:t>
            </a:r>
            <a:endParaRPr b="0" i="0" sz="1800" u="none" cap="none" strike="noStrike">
              <a:solidFill>
                <a:schemeClr val="dk1"/>
              </a:solidFill>
              <a:latin typeface="Calibri"/>
              <a:ea typeface="Calibri"/>
              <a:cs typeface="Calibri"/>
              <a:sym typeface="Calibri"/>
            </a:endParaRPr>
          </a:p>
        </p:txBody>
      </p:sp>
      <p:sp>
        <p:nvSpPr>
          <p:cNvPr id="1217" name="Google Shape;1217;g3f40c273fe1_0_318"/>
          <p:cNvSpPr/>
          <p:nvPr/>
        </p:nvSpPr>
        <p:spPr>
          <a:xfrm>
            <a:off x="457200" y="2103120"/>
            <a:ext cx="5487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2</a:t>
            </a:r>
            <a:endParaRPr b="0" i="0" sz="2200" u="none" cap="none" strike="noStrike">
              <a:solidFill>
                <a:schemeClr val="dk1"/>
              </a:solidFill>
              <a:latin typeface="Calibri"/>
              <a:ea typeface="Calibri"/>
              <a:cs typeface="Calibri"/>
              <a:sym typeface="Calibri"/>
            </a:endParaRPr>
          </a:p>
        </p:txBody>
      </p:sp>
      <p:sp>
        <p:nvSpPr>
          <p:cNvPr id="1218" name="Google Shape;1218;g3f40c273fe1_0_318"/>
          <p:cNvSpPr/>
          <p:nvPr/>
        </p:nvSpPr>
        <p:spPr>
          <a:xfrm>
            <a:off x="1188720" y="2103120"/>
            <a:ext cx="105156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One content idea, expanded into three platform-specific posts</a:t>
            </a:r>
            <a:endParaRPr b="0" i="0" sz="1800" u="none" cap="none" strike="noStrike">
              <a:solidFill>
                <a:schemeClr val="dk1"/>
              </a:solidFill>
              <a:latin typeface="Calibri"/>
              <a:ea typeface="Calibri"/>
              <a:cs typeface="Calibri"/>
              <a:sym typeface="Calibri"/>
            </a:endParaRPr>
          </a:p>
        </p:txBody>
      </p:sp>
      <p:sp>
        <p:nvSpPr>
          <p:cNvPr id="1219" name="Google Shape;1219;g3f40c273fe1_0_318"/>
          <p:cNvSpPr/>
          <p:nvPr/>
        </p:nvSpPr>
        <p:spPr>
          <a:xfrm>
            <a:off x="457200" y="3063240"/>
            <a:ext cx="5487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3</a:t>
            </a:r>
            <a:endParaRPr b="0" i="0" sz="2200" u="none" cap="none" strike="noStrike">
              <a:solidFill>
                <a:schemeClr val="dk1"/>
              </a:solidFill>
              <a:latin typeface="Calibri"/>
              <a:ea typeface="Calibri"/>
              <a:cs typeface="Calibri"/>
              <a:sym typeface="Calibri"/>
            </a:endParaRPr>
          </a:p>
        </p:txBody>
      </p:sp>
      <p:sp>
        <p:nvSpPr>
          <p:cNvPr id="1220" name="Google Shape;1220;g3f40c273fe1_0_318"/>
          <p:cNvSpPr/>
          <p:nvPr/>
        </p:nvSpPr>
        <p:spPr>
          <a:xfrm>
            <a:off x="1188720" y="3063240"/>
            <a:ext cx="105156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A lead-capture offer, and the six fields on the form</a:t>
            </a:r>
            <a:endParaRPr b="0" i="0" sz="1800" u="none" cap="none" strike="noStrike">
              <a:solidFill>
                <a:schemeClr val="dk1"/>
              </a:solidFill>
              <a:latin typeface="Calibri"/>
              <a:ea typeface="Calibri"/>
              <a:cs typeface="Calibri"/>
              <a:sym typeface="Calibri"/>
            </a:endParaRPr>
          </a:p>
        </p:txBody>
      </p:sp>
      <p:sp>
        <p:nvSpPr>
          <p:cNvPr id="1221" name="Google Shape;1221;g3f40c273fe1_0_318"/>
          <p:cNvSpPr/>
          <p:nvPr/>
        </p:nvSpPr>
        <p:spPr>
          <a:xfrm>
            <a:off x="457200" y="4023360"/>
            <a:ext cx="5487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4</a:t>
            </a:r>
            <a:endParaRPr b="0" i="0" sz="2200" u="none" cap="none" strike="noStrike">
              <a:solidFill>
                <a:schemeClr val="dk1"/>
              </a:solidFill>
              <a:latin typeface="Calibri"/>
              <a:ea typeface="Calibri"/>
              <a:cs typeface="Calibri"/>
              <a:sym typeface="Calibri"/>
            </a:endParaRPr>
          </a:p>
        </p:txBody>
      </p:sp>
      <p:sp>
        <p:nvSpPr>
          <p:cNvPr id="1222" name="Google Shape;1222;g3f40c273fe1_0_318"/>
          <p:cNvSpPr/>
          <p:nvPr/>
        </p:nvSpPr>
        <p:spPr>
          <a:xfrm>
            <a:off x="1188720" y="4023360"/>
            <a:ext cx="105156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The first automated reply a new enquiry receives</a:t>
            </a:r>
            <a:endParaRPr b="0" i="0" sz="1800" u="none" cap="none" strike="noStrike">
              <a:solidFill>
                <a:schemeClr val="dk1"/>
              </a:solidFill>
              <a:latin typeface="Calibri"/>
              <a:ea typeface="Calibri"/>
              <a:cs typeface="Calibri"/>
              <a:sym typeface="Calibri"/>
            </a:endParaRPr>
          </a:p>
        </p:txBody>
      </p:sp>
      <p:sp>
        <p:nvSpPr>
          <p:cNvPr id="1223" name="Google Shape;1223;g3f40c273fe1_0_318"/>
          <p:cNvSpPr/>
          <p:nvPr/>
        </p:nvSpPr>
        <p:spPr>
          <a:xfrm>
            <a:off x="457200" y="4983480"/>
            <a:ext cx="5487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200"/>
              <a:buFont typeface="Lexend Deca"/>
              <a:buNone/>
            </a:pPr>
            <a:r>
              <a:rPr b="0" i="0" lang="en-US" sz="2200" u="none" cap="none" strike="noStrike">
                <a:solidFill>
                  <a:srgbClr val="1C1C1C"/>
                </a:solidFill>
                <a:latin typeface="Lexend Deca"/>
                <a:ea typeface="Lexend Deca"/>
                <a:cs typeface="Lexend Deca"/>
                <a:sym typeface="Lexend Deca"/>
              </a:rPr>
              <a:t>5</a:t>
            </a:r>
            <a:endParaRPr b="0" i="0" sz="2200" u="none" cap="none" strike="noStrike">
              <a:solidFill>
                <a:schemeClr val="dk1"/>
              </a:solidFill>
              <a:latin typeface="Calibri"/>
              <a:ea typeface="Calibri"/>
              <a:cs typeface="Calibri"/>
              <a:sym typeface="Calibri"/>
            </a:endParaRPr>
          </a:p>
        </p:txBody>
      </p:sp>
      <p:sp>
        <p:nvSpPr>
          <p:cNvPr id="1224" name="Google Shape;1224;g3f40c273fe1_0_318"/>
          <p:cNvSpPr/>
          <p:nvPr/>
        </p:nvSpPr>
        <p:spPr>
          <a:xfrm>
            <a:off x="1188720" y="4983480"/>
            <a:ext cx="105156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One weekly series concept for the community</a:t>
            </a:r>
            <a:endParaRPr b="0" i="0" sz="1800" u="none" cap="none" strike="noStrike">
              <a:solidFill>
                <a:schemeClr val="dk1"/>
              </a:solidFill>
              <a:latin typeface="Calibri"/>
              <a:ea typeface="Calibri"/>
              <a:cs typeface="Calibri"/>
              <a:sym typeface="Calibri"/>
            </a:endParaRPr>
          </a:p>
        </p:txBody>
      </p:sp>
      <p:pic>
        <p:nvPicPr>
          <p:cNvPr descr="/home/workdir/artifacts/sena_assets/wms.png" id="1225" name="Google Shape;1225;g3f40c273fe1_0_318"/>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226" name="Google Shape;1226;g3f40c273fe1_0_318"/>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227" name="Google Shape;1227;g3f40c273fe1_0_318"/>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g3f40c273fe1_0_318"/>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19</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3" name="Shape 1233"/>
        <p:cNvGrpSpPr/>
        <p:nvPr/>
      </p:nvGrpSpPr>
      <p:grpSpPr>
        <a:xfrm>
          <a:off x="0" y="0"/>
          <a:ext cx="0" cy="0"/>
          <a:chOff x="0" y="0"/>
          <a:chExt cx="0" cy="0"/>
        </a:xfrm>
      </p:grpSpPr>
      <p:sp>
        <p:nvSpPr>
          <p:cNvPr id="1234" name="Google Shape;1234;g3f40c273fe1_0_338"/>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Standards</a:t>
            </a:r>
            <a:endParaRPr b="0" i="0" sz="1100" u="none" cap="none" strike="noStrike">
              <a:solidFill>
                <a:schemeClr val="dk1"/>
              </a:solidFill>
              <a:latin typeface="Calibri"/>
              <a:ea typeface="Calibri"/>
              <a:cs typeface="Calibri"/>
              <a:sym typeface="Calibri"/>
            </a:endParaRPr>
          </a:p>
        </p:txBody>
      </p:sp>
      <p:sp>
        <p:nvSpPr>
          <p:cNvPr id="1235" name="Google Shape;1235;g3f40c273fe1_0_338"/>
          <p:cNvSpPr/>
          <p:nvPr/>
        </p:nvSpPr>
        <p:spPr>
          <a:xfrm>
            <a:off x="457200" y="530352"/>
            <a:ext cx="109728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What damages trust fastest</a:t>
            </a:r>
            <a:endParaRPr b="0" i="0" sz="2600" u="none" cap="none" strike="noStrike">
              <a:solidFill>
                <a:schemeClr val="dk1"/>
              </a:solidFill>
              <a:latin typeface="Calibri"/>
              <a:ea typeface="Calibri"/>
              <a:cs typeface="Calibri"/>
              <a:sym typeface="Calibri"/>
            </a:endParaRPr>
          </a:p>
        </p:txBody>
      </p:sp>
      <p:sp>
        <p:nvSpPr>
          <p:cNvPr id="1236" name="Google Shape;1236;g3f40c273fe1_0_338"/>
          <p:cNvSpPr/>
          <p:nvPr/>
        </p:nvSpPr>
        <p:spPr>
          <a:xfrm>
            <a:off x="457200" y="1097280"/>
            <a:ext cx="34746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Disappearing</a:t>
            </a:r>
            <a:endParaRPr b="0" i="0" sz="1600" u="none" cap="none" strike="noStrike">
              <a:solidFill>
                <a:schemeClr val="dk1"/>
              </a:solidFill>
              <a:latin typeface="Calibri"/>
              <a:ea typeface="Calibri"/>
              <a:cs typeface="Calibri"/>
              <a:sym typeface="Calibri"/>
            </a:endParaRPr>
          </a:p>
        </p:txBody>
      </p:sp>
      <p:sp>
        <p:nvSpPr>
          <p:cNvPr id="1237" name="Google Shape;1237;g3f40c273fe1_0_338"/>
          <p:cNvSpPr/>
          <p:nvPr/>
        </p:nvSpPr>
        <p:spPr>
          <a:xfrm>
            <a:off x="4114800" y="1097280"/>
            <a:ext cx="75894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Posting intensively, then going silent for weeks.</a:t>
            </a:r>
            <a:endParaRPr b="0" i="0" sz="1600" u="none" cap="none" strike="noStrike">
              <a:solidFill>
                <a:schemeClr val="dk1"/>
              </a:solidFill>
              <a:latin typeface="Calibri"/>
              <a:ea typeface="Calibri"/>
              <a:cs typeface="Calibri"/>
              <a:sym typeface="Calibri"/>
            </a:endParaRPr>
          </a:p>
        </p:txBody>
      </p:sp>
      <p:sp>
        <p:nvSpPr>
          <p:cNvPr id="1238" name="Google Shape;1238;g3f40c273fe1_0_338"/>
          <p:cNvSpPr/>
          <p:nvPr/>
        </p:nvSpPr>
        <p:spPr>
          <a:xfrm>
            <a:off x="457200" y="2057400"/>
            <a:ext cx="34746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Selective reporting</a:t>
            </a:r>
            <a:endParaRPr b="0" i="0" sz="1600" u="none" cap="none" strike="noStrike">
              <a:solidFill>
                <a:schemeClr val="dk1"/>
              </a:solidFill>
              <a:latin typeface="Calibri"/>
              <a:ea typeface="Calibri"/>
              <a:cs typeface="Calibri"/>
              <a:sym typeface="Calibri"/>
            </a:endParaRPr>
          </a:p>
        </p:txBody>
      </p:sp>
      <p:sp>
        <p:nvSpPr>
          <p:cNvPr id="1239" name="Google Shape;1239;g3f40c273fe1_0_338"/>
          <p:cNvSpPr/>
          <p:nvPr/>
        </p:nvSpPr>
        <p:spPr>
          <a:xfrm>
            <a:off x="4114800" y="2057400"/>
            <a:ext cx="75894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Showing only winning trades. Audiences recognise it.</a:t>
            </a:r>
            <a:endParaRPr b="0" i="0" sz="1600" u="none" cap="none" strike="noStrike">
              <a:solidFill>
                <a:schemeClr val="dk1"/>
              </a:solidFill>
              <a:latin typeface="Calibri"/>
              <a:ea typeface="Calibri"/>
              <a:cs typeface="Calibri"/>
              <a:sym typeface="Calibri"/>
            </a:endParaRPr>
          </a:p>
        </p:txBody>
      </p:sp>
      <p:sp>
        <p:nvSpPr>
          <p:cNvPr id="1240" name="Google Shape;1240;g3f40c273fe1_0_338"/>
          <p:cNvSpPr/>
          <p:nvPr/>
        </p:nvSpPr>
        <p:spPr>
          <a:xfrm>
            <a:off x="457200" y="3017520"/>
            <a:ext cx="34746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Income claims</a:t>
            </a:r>
            <a:endParaRPr b="0" i="0" sz="1600" u="none" cap="none" strike="noStrike">
              <a:solidFill>
                <a:schemeClr val="dk1"/>
              </a:solidFill>
              <a:latin typeface="Calibri"/>
              <a:ea typeface="Calibri"/>
              <a:cs typeface="Calibri"/>
              <a:sym typeface="Calibri"/>
            </a:endParaRPr>
          </a:p>
        </p:txBody>
      </p:sp>
      <p:sp>
        <p:nvSpPr>
          <p:cNvPr id="1241" name="Google Shape;1241;g3f40c273fe1_0_338"/>
          <p:cNvSpPr/>
          <p:nvPr/>
        </p:nvSpPr>
        <p:spPr>
          <a:xfrm>
            <a:off x="4114800" y="3017520"/>
            <a:ext cx="75894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Promising returns is dishonest and a risk to partner status.</a:t>
            </a:r>
            <a:endParaRPr b="0" i="0" sz="1600" u="none" cap="none" strike="noStrike">
              <a:solidFill>
                <a:schemeClr val="dk1"/>
              </a:solidFill>
              <a:latin typeface="Calibri"/>
              <a:ea typeface="Calibri"/>
              <a:cs typeface="Calibri"/>
              <a:sym typeface="Calibri"/>
            </a:endParaRPr>
          </a:p>
        </p:txBody>
      </p:sp>
      <p:sp>
        <p:nvSpPr>
          <p:cNvPr id="1242" name="Google Shape;1242;g3f40c273fe1_0_338"/>
          <p:cNvSpPr/>
          <p:nvPr/>
        </p:nvSpPr>
        <p:spPr>
          <a:xfrm>
            <a:off x="457200" y="3977640"/>
            <a:ext cx="34746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Ignoring people</a:t>
            </a:r>
            <a:endParaRPr b="0" i="0" sz="1600" u="none" cap="none" strike="noStrike">
              <a:solidFill>
                <a:schemeClr val="dk1"/>
              </a:solidFill>
              <a:latin typeface="Calibri"/>
              <a:ea typeface="Calibri"/>
              <a:cs typeface="Calibri"/>
              <a:sym typeface="Calibri"/>
            </a:endParaRPr>
          </a:p>
        </p:txBody>
      </p:sp>
      <p:sp>
        <p:nvSpPr>
          <p:cNvPr id="1243" name="Google Shape;1243;g3f40c273fe1_0_338"/>
          <p:cNvSpPr/>
          <p:nvPr/>
        </p:nvSpPr>
        <p:spPr>
          <a:xfrm>
            <a:off x="4114800" y="3977640"/>
            <a:ext cx="75894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Leaving enquiries unanswered while asking for deposits.</a:t>
            </a:r>
            <a:endParaRPr b="0" i="0" sz="1600" u="none" cap="none" strike="noStrike">
              <a:solidFill>
                <a:schemeClr val="dk1"/>
              </a:solidFill>
              <a:latin typeface="Calibri"/>
              <a:ea typeface="Calibri"/>
              <a:cs typeface="Calibri"/>
              <a:sym typeface="Calibri"/>
            </a:endParaRPr>
          </a:p>
        </p:txBody>
      </p:sp>
      <p:sp>
        <p:nvSpPr>
          <p:cNvPr id="1244" name="Google Shape;1244;g3f40c273fe1_0_338"/>
          <p:cNvSpPr/>
          <p:nvPr/>
        </p:nvSpPr>
        <p:spPr>
          <a:xfrm>
            <a:off x="457200" y="4937760"/>
            <a:ext cx="34746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600"/>
              <a:buFont typeface="Lexend Deca"/>
              <a:buNone/>
            </a:pPr>
            <a:r>
              <a:rPr b="0" i="0" lang="en-US" sz="1600" u="none" cap="none" strike="noStrike">
                <a:solidFill>
                  <a:srgbClr val="1C1C1C"/>
                </a:solidFill>
                <a:latin typeface="Lexend Deca"/>
                <a:ea typeface="Lexend Deca"/>
                <a:cs typeface="Lexend Deca"/>
                <a:sym typeface="Lexend Deca"/>
              </a:rPr>
              <a:t>Borrowed credibility</a:t>
            </a:r>
            <a:endParaRPr b="0" i="0" sz="1600" u="none" cap="none" strike="noStrike">
              <a:solidFill>
                <a:schemeClr val="dk1"/>
              </a:solidFill>
              <a:latin typeface="Calibri"/>
              <a:ea typeface="Calibri"/>
              <a:cs typeface="Calibri"/>
              <a:sym typeface="Calibri"/>
            </a:endParaRPr>
          </a:p>
        </p:txBody>
      </p:sp>
      <p:sp>
        <p:nvSpPr>
          <p:cNvPr id="1245" name="Google Shape;1245;g3f40c273fe1_0_338"/>
          <p:cNvSpPr/>
          <p:nvPr/>
        </p:nvSpPr>
        <p:spPr>
          <a:xfrm>
            <a:off x="4114800" y="4937760"/>
            <a:ext cx="75894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Rented status symbols. Transparent. Wrong clients.</a:t>
            </a:r>
            <a:endParaRPr b="0" i="0" sz="1600" u="none" cap="none" strike="noStrike">
              <a:solidFill>
                <a:schemeClr val="dk1"/>
              </a:solidFill>
              <a:latin typeface="Calibri"/>
              <a:ea typeface="Calibri"/>
              <a:cs typeface="Calibri"/>
              <a:sym typeface="Calibri"/>
            </a:endParaRPr>
          </a:p>
        </p:txBody>
      </p:sp>
      <p:pic>
        <p:nvPicPr>
          <p:cNvPr descr="/home/workdir/artifacts/sena_assets/wms.png" id="1246" name="Google Shape;1246;g3f40c273fe1_0_338"/>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247" name="Google Shape;1247;g3f40c273fe1_0_338"/>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248" name="Google Shape;1248;g3f40c273fe1_0_338"/>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g3f40c273fe1_0_338"/>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20</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sp>
        <p:nvSpPr>
          <p:cNvPr id="1255" name="Google Shape;1255;g3f40c273fe1_0_358"/>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Live habit</a:t>
            </a:r>
            <a:endParaRPr b="0" i="0" sz="1100" u="none" cap="none" strike="noStrike">
              <a:solidFill>
                <a:schemeClr val="dk1"/>
              </a:solidFill>
              <a:latin typeface="Calibri"/>
              <a:ea typeface="Calibri"/>
              <a:cs typeface="Calibri"/>
              <a:sym typeface="Calibri"/>
            </a:endParaRPr>
          </a:p>
        </p:txBody>
      </p:sp>
      <p:sp>
        <p:nvSpPr>
          <p:cNvPr id="1256" name="Google Shape;1256;g3f40c273fe1_0_358"/>
          <p:cNvSpPr/>
          <p:nvPr/>
        </p:nvSpPr>
        <p:spPr>
          <a:xfrm>
            <a:off x="457200" y="530352"/>
            <a:ext cx="10972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400"/>
              <a:buFont typeface="Lexend Deca"/>
              <a:buNone/>
            </a:pPr>
            <a:r>
              <a:rPr b="0" i="0" lang="en-US" sz="2400" u="none" cap="none" strike="noStrike">
                <a:solidFill>
                  <a:srgbClr val="1C1C1C"/>
                </a:solidFill>
                <a:latin typeface="Lexend Deca"/>
                <a:ea typeface="Lexend Deca"/>
                <a:cs typeface="Lexend Deca"/>
                <a:sym typeface="Lexend Deca"/>
              </a:rPr>
              <a:t>Compliance check prompt</a:t>
            </a:r>
            <a:endParaRPr b="0" i="0" sz="2400" u="none" cap="none" strike="noStrike">
              <a:solidFill>
                <a:schemeClr val="dk1"/>
              </a:solidFill>
              <a:latin typeface="Calibri"/>
              <a:ea typeface="Calibri"/>
              <a:cs typeface="Calibri"/>
              <a:sym typeface="Calibri"/>
            </a:endParaRPr>
          </a:p>
        </p:txBody>
      </p:sp>
      <p:sp>
        <p:nvSpPr>
          <p:cNvPr id="1257" name="Google Shape;1257;g3f40c273fe1_0_358"/>
          <p:cNvSpPr/>
          <p:nvPr/>
        </p:nvSpPr>
        <p:spPr>
          <a:xfrm>
            <a:off x="457200" y="1051560"/>
            <a:ext cx="11247000" cy="5029200"/>
          </a:xfrm>
          <a:prstGeom prst="roundRect">
            <a:avLst>
              <a:gd fmla="val 1455" name="adj"/>
            </a:avLst>
          </a:prstGeom>
          <a:solidFill>
            <a:srgbClr val="2B2B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g3f40c273fe1_0_358"/>
          <p:cNvSpPr/>
          <p:nvPr/>
        </p:nvSpPr>
        <p:spPr>
          <a:xfrm>
            <a:off x="731520" y="1280160"/>
            <a:ext cx="10698600" cy="457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Review the marketing content below as a compliance reviewer for a financial services brand.</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[PASTE YOUR CONTENT]</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Identify:</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1. Any implied or explicit promise of profit or guaranteed returns</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2. Any claim that cannot be substantiated</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3. Anything that understates risk</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4. Anything that could mislead a beginner</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60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DEDED"/>
              </a:buClr>
              <a:buSzPts val="1600"/>
              <a:buFont typeface="Lexend Deca"/>
              <a:buNone/>
            </a:pPr>
            <a:r>
              <a:rPr b="0" i="0" lang="en-US" sz="1600" u="none" cap="none" strike="noStrike">
                <a:solidFill>
                  <a:srgbClr val="EDEDED"/>
                </a:solidFill>
                <a:latin typeface="Lexend Deca"/>
                <a:ea typeface="Lexend Deca"/>
                <a:cs typeface="Lexend Deca"/>
                <a:sym typeface="Lexend Deca"/>
              </a:rPr>
              <a:t>Then rewrite the content so it remains persuasive but removes each issue.</a:t>
            </a:r>
            <a:endParaRPr b="0" i="0" sz="1600" u="none" cap="none" strike="noStrike">
              <a:solidFill>
                <a:schemeClr val="dk1"/>
              </a:solidFill>
              <a:latin typeface="Calibri"/>
              <a:ea typeface="Calibri"/>
              <a:cs typeface="Calibri"/>
              <a:sym typeface="Calibri"/>
            </a:endParaRPr>
          </a:p>
        </p:txBody>
      </p:sp>
      <p:pic>
        <p:nvPicPr>
          <p:cNvPr descr="/home/workdir/artifacts/sena_assets/wms.png" id="1259" name="Google Shape;1259;g3f40c273fe1_0_358"/>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260" name="Google Shape;1260;g3f40c273fe1_0_358"/>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261" name="Google Shape;1261;g3f40c273fe1_0_358"/>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g3f40c273fe1_0_358"/>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21</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7" name="Shape 1267"/>
        <p:cNvGrpSpPr/>
        <p:nvPr/>
      </p:nvGrpSpPr>
      <p:grpSpPr>
        <a:xfrm>
          <a:off x="0" y="0"/>
          <a:ext cx="0" cy="0"/>
          <a:chOff x="0" y="0"/>
          <a:chExt cx="0" cy="0"/>
        </a:xfrm>
      </p:grpSpPr>
      <p:sp>
        <p:nvSpPr>
          <p:cNvPr id="1268" name="Google Shape;1268;g3f40c273fe1_0_370"/>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Next 30 days</a:t>
            </a:r>
            <a:endParaRPr b="0" i="0" sz="1100" u="none" cap="none" strike="noStrike">
              <a:solidFill>
                <a:schemeClr val="dk1"/>
              </a:solidFill>
              <a:latin typeface="Calibri"/>
              <a:ea typeface="Calibri"/>
              <a:cs typeface="Calibri"/>
              <a:sym typeface="Calibri"/>
            </a:endParaRPr>
          </a:p>
        </p:txBody>
      </p:sp>
      <p:sp>
        <p:nvSpPr>
          <p:cNvPr id="1269" name="Google Shape;1269;g3f40c273fe1_0_370"/>
          <p:cNvSpPr/>
          <p:nvPr/>
        </p:nvSpPr>
        <p:spPr>
          <a:xfrm>
            <a:off x="457200" y="530352"/>
            <a:ext cx="109728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Build one week at a time</a:t>
            </a:r>
            <a:endParaRPr b="0" i="0" sz="2600" u="none" cap="none" strike="noStrike">
              <a:solidFill>
                <a:schemeClr val="dk1"/>
              </a:solidFill>
              <a:latin typeface="Calibri"/>
              <a:ea typeface="Calibri"/>
              <a:cs typeface="Calibri"/>
              <a:sym typeface="Calibri"/>
            </a:endParaRPr>
          </a:p>
        </p:txBody>
      </p:sp>
      <p:sp>
        <p:nvSpPr>
          <p:cNvPr id="1270" name="Google Shape;1270;g3f40c273fe1_0_370"/>
          <p:cNvSpPr/>
          <p:nvPr/>
        </p:nvSpPr>
        <p:spPr>
          <a:xfrm>
            <a:off x="457200" y="1188720"/>
            <a:ext cx="2788800" cy="4755000"/>
          </a:xfrm>
          <a:prstGeom prst="roundRect">
            <a:avLst>
              <a:gd fmla="val 2623" name="adj"/>
            </a:avLst>
          </a:prstGeom>
          <a:solidFill>
            <a:srgbClr val="1C1C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g3f40c273fe1_0_370"/>
          <p:cNvSpPr/>
          <p:nvPr/>
        </p:nvSpPr>
        <p:spPr>
          <a:xfrm>
            <a:off x="640080" y="1463040"/>
            <a:ext cx="24231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Lexend Deca"/>
              <a:buNone/>
            </a:pPr>
            <a:r>
              <a:rPr b="0" i="0" lang="en-US" sz="2000" u="none" cap="none" strike="noStrike">
                <a:solidFill>
                  <a:srgbClr val="FFFFFF"/>
                </a:solidFill>
                <a:latin typeface="Lexend Deca"/>
                <a:ea typeface="Lexend Deca"/>
                <a:cs typeface="Lexend Deca"/>
                <a:sym typeface="Lexend Deca"/>
              </a:rPr>
              <a:t>Week 1</a:t>
            </a:r>
            <a:endParaRPr b="0" i="0" sz="2000" u="none" cap="none" strike="noStrike">
              <a:solidFill>
                <a:schemeClr val="dk1"/>
              </a:solidFill>
              <a:latin typeface="Calibri"/>
              <a:ea typeface="Calibri"/>
              <a:cs typeface="Calibri"/>
              <a:sym typeface="Calibri"/>
            </a:endParaRPr>
          </a:p>
        </p:txBody>
      </p:sp>
      <p:sp>
        <p:nvSpPr>
          <p:cNvPr id="1272" name="Google Shape;1272;g3f40c273fe1_0_370"/>
          <p:cNvSpPr/>
          <p:nvPr/>
        </p:nvSpPr>
        <p:spPr>
          <a:xfrm>
            <a:off x="640080" y="2331720"/>
            <a:ext cx="2423100" cy="2926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C8C8"/>
              </a:buClr>
              <a:buSzPts val="1600"/>
              <a:buFont typeface="Lexend Deca"/>
              <a:buNone/>
            </a:pPr>
            <a:r>
              <a:rPr b="0" i="0" lang="en-US" sz="1600" u="none" cap="none" strike="noStrike">
                <a:solidFill>
                  <a:srgbClr val="C8C8C8"/>
                </a:solidFill>
                <a:latin typeface="Lexend Deca"/>
                <a:ea typeface="Lexend Deca"/>
                <a:cs typeface="Lexend Deca"/>
                <a:sym typeface="Lexend Deca"/>
              </a:rPr>
              <a:t>Finish positioning and identity. Publish on a fixed schedule.</a:t>
            </a:r>
            <a:endParaRPr b="0" i="0" sz="1600" u="none" cap="none" strike="noStrike">
              <a:solidFill>
                <a:schemeClr val="dk1"/>
              </a:solidFill>
              <a:latin typeface="Calibri"/>
              <a:ea typeface="Calibri"/>
              <a:cs typeface="Calibri"/>
              <a:sym typeface="Calibri"/>
            </a:endParaRPr>
          </a:p>
        </p:txBody>
      </p:sp>
      <p:sp>
        <p:nvSpPr>
          <p:cNvPr id="1273" name="Google Shape;1273;g3f40c273fe1_0_370"/>
          <p:cNvSpPr/>
          <p:nvPr/>
        </p:nvSpPr>
        <p:spPr>
          <a:xfrm>
            <a:off x="3383280" y="118872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g3f40c273fe1_0_370"/>
          <p:cNvSpPr/>
          <p:nvPr/>
        </p:nvSpPr>
        <p:spPr>
          <a:xfrm>
            <a:off x="3566160" y="1463040"/>
            <a:ext cx="24231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Week 2</a:t>
            </a:r>
            <a:endParaRPr b="0" i="0" sz="2000" u="none" cap="none" strike="noStrike">
              <a:solidFill>
                <a:schemeClr val="dk1"/>
              </a:solidFill>
              <a:latin typeface="Calibri"/>
              <a:ea typeface="Calibri"/>
              <a:cs typeface="Calibri"/>
              <a:sym typeface="Calibri"/>
            </a:endParaRPr>
          </a:p>
        </p:txBody>
      </p:sp>
      <p:sp>
        <p:nvSpPr>
          <p:cNvPr id="1275" name="Google Shape;1275;g3f40c273fe1_0_370"/>
          <p:cNvSpPr/>
          <p:nvPr/>
        </p:nvSpPr>
        <p:spPr>
          <a:xfrm>
            <a:off x="3566160" y="2331720"/>
            <a:ext cx="2423100" cy="2926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Put the capture form live. Record every contact.</a:t>
            </a:r>
            <a:endParaRPr b="0" i="0" sz="1600" u="none" cap="none" strike="noStrike">
              <a:solidFill>
                <a:schemeClr val="dk1"/>
              </a:solidFill>
              <a:latin typeface="Calibri"/>
              <a:ea typeface="Calibri"/>
              <a:cs typeface="Calibri"/>
              <a:sym typeface="Calibri"/>
            </a:endParaRPr>
          </a:p>
        </p:txBody>
      </p:sp>
      <p:sp>
        <p:nvSpPr>
          <p:cNvPr id="1276" name="Google Shape;1276;g3f40c273fe1_0_370"/>
          <p:cNvSpPr/>
          <p:nvPr/>
        </p:nvSpPr>
        <p:spPr>
          <a:xfrm>
            <a:off x="6309360" y="118872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g3f40c273fe1_0_370"/>
          <p:cNvSpPr/>
          <p:nvPr/>
        </p:nvSpPr>
        <p:spPr>
          <a:xfrm>
            <a:off x="6492240" y="1463040"/>
            <a:ext cx="24231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Week 3</a:t>
            </a:r>
            <a:endParaRPr b="0" i="0" sz="2000" u="none" cap="none" strike="noStrike">
              <a:solidFill>
                <a:schemeClr val="dk1"/>
              </a:solidFill>
              <a:latin typeface="Calibri"/>
              <a:ea typeface="Calibri"/>
              <a:cs typeface="Calibri"/>
              <a:sym typeface="Calibri"/>
            </a:endParaRPr>
          </a:p>
        </p:txBody>
      </p:sp>
      <p:sp>
        <p:nvSpPr>
          <p:cNvPr id="1278" name="Google Shape;1278;g3f40c273fe1_0_370"/>
          <p:cNvSpPr/>
          <p:nvPr/>
        </p:nvSpPr>
        <p:spPr>
          <a:xfrm>
            <a:off x="6492240" y="2331720"/>
            <a:ext cx="2423100" cy="2926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Automated first response and the answer bank.</a:t>
            </a:r>
            <a:endParaRPr b="0" i="0" sz="1600" u="none" cap="none" strike="noStrike">
              <a:solidFill>
                <a:schemeClr val="dk1"/>
              </a:solidFill>
              <a:latin typeface="Calibri"/>
              <a:ea typeface="Calibri"/>
              <a:cs typeface="Calibri"/>
              <a:sym typeface="Calibri"/>
            </a:endParaRPr>
          </a:p>
        </p:txBody>
      </p:sp>
      <p:sp>
        <p:nvSpPr>
          <p:cNvPr id="1279" name="Google Shape;1279;g3f40c273fe1_0_370"/>
          <p:cNvSpPr/>
          <p:nvPr/>
        </p:nvSpPr>
        <p:spPr>
          <a:xfrm>
            <a:off x="9235440" y="1188720"/>
            <a:ext cx="2788800" cy="4755000"/>
          </a:xfrm>
          <a:prstGeom prst="roundRect">
            <a:avLst>
              <a:gd fmla="val 2623" name="adj"/>
            </a:avLst>
          </a:prstGeom>
          <a:solidFill>
            <a:srgbClr val="F4F4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g3f40c273fe1_0_370"/>
          <p:cNvSpPr/>
          <p:nvPr/>
        </p:nvSpPr>
        <p:spPr>
          <a:xfrm>
            <a:off x="9418320" y="1463040"/>
            <a:ext cx="24231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000"/>
              <a:buFont typeface="Lexend Deca"/>
              <a:buNone/>
            </a:pPr>
            <a:r>
              <a:rPr b="0" i="0" lang="en-US" sz="2000" u="none" cap="none" strike="noStrike">
                <a:solidFill>
                  <a:srgbClr val="1C1C1C"/>
                </a:solidFill>
                <a:latin typeface="Lexend Deca"/>
                <a:ea typeface="Lexend Deca"/>
                <a:cs typeface="Lexend Deca"/>
                <a:sym typeface="Lexend Deca"/>
              </a:rPr>
              <a:t>Week 4</a:t>
            </a:r>
            <a:endParaRPr b="0" i="0" sz="2000" u="none" cap="none" strike="noStrike">
              <a:solidFill>
                <a:schemeClr val="dk1"/>
              </a:solidFill>
              <a:latin typeface="Calibri"/>
              <a:ea typeface="Calibri"/>
              <a:cs typeface="Calibri"/>
              <a:sym typeface="Calibri"/>
            </a:endParaRPr>
          </a:p>
        </p:txBody>
      </p:sp>
      <p:sp>
        <p:nvSpPr>
          <p:cNvPr id="1281" name="Google Shape;1281;g3f40c273fe1_0_370"/>
          <p:cNvSpPr/>
          <p:nvPr/>
        </p:nvSpPr>
        <p:spPr>
          <a:xfrm>
            <a:off x="9418320" y="2331720"/>
            <a:ext cx="2423100" cy="2926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600"/>
              <a:buFont typeface="Lexend Deca"/>
              <a:buNone/>
            </a:pPr>
            <a:r>
              <a:rPr b="0" i="0" lang="en-US" sz="1600" u="none" cap="none" strike="noStrike">
                <a:solidFill>
                  <a:srgbClr val="5A5A5A"/>
                </a:solidFill>
                <a:latin typeface="Lexend Deca"/>
                <a:ea typeface="Lexend Deca"/>
                <a:cs typeface="Lexend Deca"/>
                <a:sym typeface="Lexend Deca"/>
              </a:rPr>
              <a:t>Launch the weekly series. First segmented follow-up.</a:t>
            </a:r>
            <a:endParaRPr b="0" i="0" sz="1600" u="none" cap="none" strike="noStrike">
              <a:solidFill>
                <a:schemeClr val="dk1"/>
              </a:solidFill>
              <a:latin typeface="Calibri"/>
              <a:ea typeface="Calibri"/>
              <a:cs typeface="Calibri"/>
              <a:sym typeface="Calibri"/>
            </a:endParaRPr>
          </a:p>
        </p:txBody>
      </p:sp>
      <p:pic>
        <p:nvPicPr>
          <p:cNvPr descr="/home/workdir/artifacts/sena_assets/wms.png" id="1282" name="Google Shape;1282;g3f40c273fe1_0_370"/>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283" name="Google Shape;1283;g3f40c273fe1_0_370"/>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284" name="Google Shape;1284;g3f40c273fe1_0_370"/>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g3f40c273fe1_0_370"/>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0" name="Shape 1290"/>
        <p:cNvGrpSpPr/>
        <p:nvPr/>
      </p:nvGrpSpPr>
      <p:grpSpPr>
        <a:xfrm>
          <a:off x="0" y="0"/>
          <a:ext cx="0" cy="0"/>
          <a:chOff x="0" y="0"/>
          <a:chExt cx="0" cy="0"/>
        </a:xfrm>
      </p:grpSpPr>
      <p:sp>
        <p:nvSpPr>
          <p:cNvPr id="1291" name="Google Shape;1291;g3f40c273fe1_0_392"/>
          <p:cNvSpPr/>
          <p:nvPr/>
        </p:nvSpPr>
        <p:spPr>
          <a:xfrm>
            <a:off x="457200" y="256032"/>
            <a:ext cx="112470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100"/>
              <a:buFont typeface="Lexend Deca"/>
              <a:buNone/>
            </a:pPr>
            <a:r>
              <a:rPr b="0" i="0" lang="en-US" sz="1100" u="none" cap="none" strike="noStrike">
                <a:solidFill>
                  <a:srgbClr val="5A5A5A"/>
                </a:solidFill>
                <a:latin typeface="Lexend Deca"/>
                <a:ea typeface="Lexend Deca"/>
                <a:cs typeface="Lexend Deca"/>
                <a:sym typeface="Lexend Deca"/>
              </a:rPr>
              <a:t>To recap</a:t>
            </a:r>
            <a:endParaRPr b="0" i="0" sz="1100" u="none" cap="none" strike="noStrike">
              <a:solidFill>
                <a:schemeClr val="dk1"/>
              </a:solidFill>
              <a:latin typeface="Calibri"/>
              <a:ea typeface="Calibri"/>
              <a:cs typeface="Calibri"/>
              <a:sym typeface="Calibri"/>
            </a:endParaRPr>
          </a:p>
        </p:txBody>
      </p:sp>
      <p:sp>
        <p:nvSpPr>
          <p:cNvPr id="1292" name="Google Shape;1292;g3f40c273fe1_0_392"/>
          <p:cNvSpPr/>
          <p:nvPr/>
        </p:nvSpPr>
        <p:spPr>
          <a:xfrm>
            <a:off x="457200" y="530352"/>
            <a:ext cx="109728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2600"/>
              <a:buFont typeface="Lexend Deca"/>
              <a:buNone/>
            </a:pPr>
            <a:r>
              <a:rPr b="0" i="0" lang="en-US" sz="2600" u="none" cap="none" strike="noStrike">
                <a:solidFill>
                  <a:srgbClr val="1C1C1C"/>
                </a:solidFill>
                <a:latin typeface="Lexend Deca"/>
                <a:ea typeface="Lexend Deca"/>
                <a:cs typeface="Lexend Deca"/>
                <a:sym typeface="Lexend Deca"/>
              </a:rPr>
              <a:t>The systems you now have</a:t>
            </a:r>
            <a:endParaRPr b="0" i="0" sz="2600" u="none" cap="none" strike="noStrike">
              <a:solidFill>
                <a:schemeClr val="dk1"/>
              </a:solidFill>
              <a:latin typeface="Calibri"/>
              <a:ea typeface="Calibri"/>
              <a:cs typeface="Calibri"/>
              <a:sym typeface="Calibri"/>
            </a:endParaRPr>
          </a:p>
        </p:txBody>
      </p:sp>
      <p:sp>
        <p:nvSpPr>
          <p:cNvPr id="1293" name="Google Shape;1293;g3f40c273fe1_0_392"/>
          <p:cNvSpPr/>
          <p:nvPr/>
        </p:nvSpPr>
        <p:spPr>
          <a:xfrm>
            <a:off x="457200" y="1097280"/>
            <a:ext cx="14631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One</a:t>
            </a:r>
            <a:endParaRPr b="0" i="0" sz="1800" u="none" cap="none" strike="noStrike">
              <a:solidFill>
                <a:schemeClr val="dk1"/>
              </a:solidFill>
              <a:latin typeface="Calibri"/>
              <a:ea typeface="Calibri"/>
              <a:cs typeface="Calibri"/>
              <a:sym typeface="Calibri"/>
            </a:endParaRPr>
          </a:p>
        </p:txBody>
      </p:sp>
      <p:sp>
        <p:nvSpPr>
          <p:cNvPr id="1294" name="Google Shape;1294;g3f40c273fe1_0_392"/>
          <p:cNvSpPr/>
          <p:nvPr/>
        </p:nvSpPr>
        <p:spPr>
          <a:xfrm>
            <a:off x="2103120" y="1097280"/>
            <a:ext cx="96012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Positioning, identity, a content production line.</a:t>
            </a:r>
            <a:endParaRPr b="0" i="0" sz="1800" u="none" cap="none" strike="noStrike">
              <a:solidFill>
                <a:schemeClr val="dk1"/>
              </a:solidFill>
              <a:latin typeface="Calibri"/>
              <a:ea typeface="Calibri"/>
              <a:cs typeface="Calibri"/>
              <a:sym typeface="Calibri"/>
            </a:endParaRPr>
          </a:p>
        </p:txBody>
      </p:sp>
      <p:sp>
        <p:nvSpPr>
          <p:cNvPr id="1295" name="Google Shape;1295;g3f40c273fe1_0_392"/>
          <p:cNvSpPr/>
          <p:nvPr/>
        </p:nvSpPr>
        <p:spPr>
          <a:xfrm>
            <a:off x="457200" y="2057400"/>
            <a:ext cx="14631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Two</a:t>
            </a:r>
            <a:endParaRPr b="0" i="0" sz="1800" u="none" cap="none" strike="noStrike">
              <a:solidFill>
                <a:schemeClr val="dk1"/>
              </a:solidFill>
              <a:latin typeface="Calibri"/>
              <a:ea typeface="Calibri"/>
              <a:cs typeface="Calibri"/>
              <a:sym typeface="Calibri"/>
            </a:endParaRPr>
          </a:p>
        </p:txBody>
      </p:sp>
      <p:sp>
        <p:nvSpPr>
          <p:cNvPr id="1296" name="Google Shape;1296;g3f40c273fe1_0_392"/>
          <p:cNvSpPr/>
          <p:nvPr/>
        </p:nvSpPr>
        <p:spPr>
          <a:xfrm>
            <a:off x="2103120" y="2057400"/>
            <a:ext cx="96012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A four-week calendar aligned to three pillars.</a:t>
            </a:r>
            <a:endParaRPr b="0" i="0" sz="1800" u="none" cap="none" strike="noStrike">
              <a:solidFill>
                <a:schemeClr val="dk1"/>
              </a:solidFill>
              <a:latin typeface="Calibri"/>
              <a:ea typeface="Calibri"/>
              <a:cs typeface="Calibri"/>
              <a:sym typeface="Calibri"/>
            </a:endParaRPr>
          </a:p>
        </p:txBody>
      </p:sp>
      <p:sp>
        <p:nvSpPr>
          <p:cNvPr id="1297" name="Google Shape;1297;g3f40c273fe1_0_392"/>
          <p:cNvSpPr/>
          <p:nvPr/>
        </p:nvSpPr>
        <p:spPr>
          <a:xfrm>
            <a:off x="457200" y="3017520"/>
            <a:ext cx="14631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Three</a:t>
            </a:r>
            <a:endParaRPr b="0" i="0" sz="1800" u="none" cap="none" strike="noStrike">
              <a:solidFill>
                <a:schemeClr val="dk1"/>
              </a:solidFill>
              <a:latin typeface="Calibri"/>
              <a:ea typeface="Calibri"/>
              <a:cs typeface="Calibri"/>
              <a:sym typeface="Calibri"/>
            </a:endParaRPr>
          </a:p>
        </p:txBody>
      </p:sp>
      <p:sp>
        <p:nvSpPr>
          <p:cNvPr id="1298" name="Google Shape;1298;g3f40c273fe1_0_392"/>
          <p:cNvSpPr/>
          <p:nvPr/>
        </p:nvSpPr>
        <p:spPr>
          <a:xfrm>
            <a:off x="2103120" y="3017520"/>
            <a:ext cx="96012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A capture form and a working CRM.</a:t>
            </a:r>
            <a:endParaRPr b="0" i="0" sz="1800" u="none" cap="none" strike="noStrike">
              <a:solidFill>
                <a:schemeClr val="dk1"/>
              </a:solidFill>
              <a:latin typeface="Calibri"/>
              <a:ea typeface="Calibri"/>
              <a:cs typeface="Calibri"/>
              <a:sym typeface="Calibri"/>
            </a:endParaRPr>
          </a:p>
        </p:txBody>
      </p:sp>
      <p:sp>
        <p:nvSpPr>
          <p:cNvPr id="1299" name="Google Shape;1299;g3f40c273fe1_0_392"/>
          <p:cNvSpPr/>
          <p:nvPr/>
        </p:nvSpPr>
        <p:spPr>
          <a:xfrm>
            <a:off x="457200" y="3977640"/>
            <a:ext cx="14631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Four</a:t>
            </a:r>
            <a:endParaRPr b="0" i="0" sz="1800" u="none" cap="none" strike="noStrike">
              <a:solidFill>
                <a:schemeClr val="dk1"/>
              </a:solidFill>
              <a:latin typeface="Calibri"/>
              <a:ea typeface="Calibri"/>
              <a:cs typeface="Calibri"/>
              <a:sym typeface="Calibri"/>
            </a:endParaRPr>
          </a:p>
        </p:txBody>
      </p:sp>
      <p:sp>
        <p:nvSpPr>
          <p:cNvPr id="1300" name="Google Shape;1300;g3f40c273fe1_0_392"/>
          <p:cNvSpPr/>
          <p:nvPr/>
        </p:nvSpPr>
        <p:spPr>
          <a:xfrm>
            <a:off x="2103120" y="3977640"/>
            <a:ext cx="96012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An automated first response and a scoring workflow.</a:t>
            </a:r>
            <a:endParaRPr b="0" i="0" sz="1800" u="none" cap="none" strike="noStrike">
              <a:solidFill>
                <a:schemeClr val="dk1"/>
              </a:solidFill>
              <a:latin typeface="Calibri"/>
              <a:ea typeface="Calibri"/>
              <a:cs typeface="Calibri"/>
              <a:sym typeface="Calibri"/>
            </a:endParaRPr>
          </a:p>
        </p:txBody>
      </p:sp>
      <p:sp>
        <p:nvSpPr>
          <p:cNvPr id="1301" name="Google Shape;1301;g3f40c273fe1_0_392"/>
          <p:cNvSpPr/>
          <p:nvPr/>
        </p:nvSpPr>
        <p:spPr>
          <a:xfrm>
            <a:off x="457200" y="4937760"/>
            <a:ext cx="14631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1800"/>
              <a:buFont typeface="Lexend Deca"/>
              <a:buNone/>
            </a:pPr>
            <a:r>
              <a:rPr b="0" i="0" lang="en-US" sz="1800" u="none" cap="none" strike="noStrike">
                <a:solidFill>
                  <a:srgbClr val="1C1C1C"/>
                </a:solidFill>
                <a:latin typeface="Lexend Deca"/>
                <a:ea typeface="Lexend Deca"/>
                <a:cs typeface="Lexend Deca"/>
                <a:sym typeface="Lexend Deca"/>
              </a:rPr>
              <a:t>Five</a:t>
            </a:r>
            <a:endParaRPr b="0" i="0" sz="1800" u="none" cap="none" strike="noStrike">
              <a:solidFill>
                <a:schemeClr val="dk1"/>
              </a:solidFill>
              <a:latin typeface="Calibri"/>
              <a:ea typeface="Calibri"/>
              <a:cs typeface="Calibri"/>
              <a:sym typeface="Calibri"/>
            </a:endParaRPr>
          </a:p>
        </p:txBody>
      </p:sp>
      <p:sp>
        <p:nvSpPr>
          <p:cNvPr id="1302" name="Google Shape;1302;g3f40c273fe1_0_392"/>
          <p:cNvSpPr/>
          <p:nvPr/>
        </p:nvSpPr>
        <p:spPr>
          <a:xfrm>
            <a:off x="2103120" y="4937760"/>
            <a:ext cx="96012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1800"/>
              <a:buFont typeface="Lexend Deca"/>
              <a:buNone/>
            </a:pPr>
            <a:r>
              <a:rPr b="0" i="0" lang="en-US" sz="1800" u="none" cap="none" strike="noStrike">
                <a:solidFill>
                  <a:srgbClr val="5A5A5A"/>
                </a:solidFill>
                <a:latin typeface="Lexend Deca"/>
                <a:ea typeface="Lexend Deca"/>
                <a:cs typeface="Lexend Deca"/>
                <a:sym typeface="Lexend Deca"/>
              </a:rPr>
              <a:t>A retention series, segmented comms, verification.</a:t>
            </a:r>
            <a:endParaRPr b="0" i="0" sz="1800" u="none" cap="none" strike="noStrike">
              <a:solidFill>
                <a:schemeClr val="dk1"/>
              </a:solidFill>
              <a:latin typeface="Calibri"/>
              <a:ea typeface="Calibri"/>
              <a:cs typeface="Calibri"/>
              <a:sym typeface="Calibri"/>
            </a:endParaRPr>
          </a:p>
        </p:txBody>
      </p:sp>
      <p:pic>
        <p:nvPicPr>
          <p:cNvPr descr="/home/workdir/artifacts/sena_assets/wms.png" id="1303" name="Google Shape;1303;g3f40c273fe1_0_392"/>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304" name="Google Shape;1304;g3f40c273fe1_0_392"/>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305" name="Google Shape;1305;g3f40c273fe1_0_392"/>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g3f40c273fe1_0_392"/>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23</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1" name="Shape 1311"/>
        <p:cNvGrpSpPr/>
        <p:nvPr/>
      </p:nvGrpSpPr>
      <p:grpSpPr>
        <a:xfrm>
          <a:off x="0" y="0"/>
          <a:ext cx="0" cy="0"/>
          <a:chOff x="0" y="0"/>
          <a:chExt cx="0" cy="0"/>
        </a:xfrm>
      </p:grpSpPr>
      <p:sp>
        <p:nvSpPr>
          <p:cNvPr id="1312" name="Google Shape;1312;g3f40c273fe1_0_412"/>
          <p:cNvSpPr/>
          <p:nvPr/>
        </p:nvSpPr>
        <p:spPr>
          <a:xfrm>
            <a:off x="640080" y="1965960"/>
            <a:ext cx="10972800" cy="1280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1C1C"/>
              </a:buClr>
              <a:buSzPts val="3600"/>
              <a:buFont typeface="Lexend Deca"/>
              <a:buNone/>
            </a:pPr>
            <a:r>
              <a:rPr b="0" i="0" lang="en-US" sz="3600" u="none" cap="none" strike="noStrike">
                <a:solidFill>
                  <a:srgbClr val="1C1C1C"/>
                </a:solidFill>
                <a:latin typeface="Lexend Deca"/>
                <a:ea typeface="Lexend Deca"/>
                <a:cs typeface="Lexend Deca"/>
                <a:sym typeface="Lexend Deca"/>
              </a:rPr>
              <a:t>You have already</a:t>
            </a:r>
            <a:endParaRPr b="0" i="0" sz="3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C1C1C"/>
              </a:buClr>
              <a:buSzPts val="3600"/>
              <a:buFont typeface="Lexend Deca"/>
              <a:buNone/>
            </a:pPr>
            <a:r>
              <a:rPr b="0" i="0" lang="en-US" sz="3600" u="none" cap="none" strike="noStrike">
                <a:solidFill>
                  <a:srgbClr val="1C1C1C"/>
                </a:solidFill>
                <a:latin typeface="Lexend Deca"/>
                <a:ea typeface="Lexend Deca"/>
                <a:cs typeface="Lexend Deca"/>
                <a:sym typeface="Lexend Deca"/>
              </a:rPr>
              <a:t>built the audience.</a:t>
            </a:r>
            <a:endParaRPr b="0" i="0" sz="3600" u="none" cap="none" strike="noStrike">
              <a:solidFill>
                <a:schemeClr val="dk1"/>
              </a:solidFill>
              <a:latin typeface="Calibri"/>
              <a:ea typeface="Calibri"/>
              <a:cs typeface="Calibri"/>
              <a:sym typeface="Calibri"/>
            </a:endParaRPr>
          </a:p>
        </p:txBody>
      </p:sp>
      <p:sp>
        <p:nvSpPr>
          <p:cNvPr id="1313" name="Google Shape;1313;g3f40c273fe1_0_412"/>
          <p:cNvSpPr/>
          <p:nvPr/>
        </p:nvSpPr>
        <p:spPr>
          <a:xfrm>
            <a:off x="640080" y="3383280"/>
            <a:ext cx="109728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5A5A"/>
              </a:buClr>
              <a:buSzPts val="2200"/>
              <a:buFont typeface="Lexend Deca"/>
              <a:buNone/>
            </a:pPr>
            <a:r>
              <a:rPr b="0" i="0" lang="en-US" sz="2200" u="none" cap="none" strike="noStrike">
                <a:solidFill>
                  <a:srgbClr val="5A5A5A"/>
                </a:solidFill>
                <a:latin typeface="Lexend Deca"/>
                <a:ea typeface="Lexend Deca"/>
                <a:cs typeface="Lexend Deca"/>
                <a:sym typeface="Lexend Deca"/>
              </a:rPr>
              <a:t>Now build the business behind it.</a:t>
            </a:r>
            <a:endParaRPr b="0" i="0" sz="2200" u="none" cap="none" strike="noStrike">
              <a:solidFill>
                <a:schemeClr val="dk1"/>
              </a:solidFill>
              <a:latin typeface="Calibri"/>
              <a:ea typeface="Calibri"/>
              <a:cs typeface="Calibri"/>
              <a:sym typeface="Calibri"/>
            </a:endParaRPr>
          </a:p>
        </p:txBody>
      </p:sp>
      <p:pic>
        <p:nvPicPr>
          <p:cNvPr descr="/home/workdir/artifacts/sena_assets/wms.png" id="1314" name="Google Shape;1314;g3f40c273fe1_0_412"/>
          <p:cNvPicPr preferRelativeResize="0"/>
          <p:nvPr/>
        </p:nvPicPr>
        <p:blipFill rotWithShape="1">
          <a:blip r:embed="rId3">
            <a:alphaModFix/>
          </a:blip>
          <a:srcRect b="0" l="0" r="0" t="0"/>
          <a:stretch/>
        </p:blipFill>
        <p:spPr>
          <a:xfrm>
            <a:off x="347472" y="6473952"/>
            <a:ext cx="292608" cy="292608"/>
          </a:xfrm>
          <a:prstGeom prst="rect">
            <a:avLst/>
          </a:prstGeom>
          <a:noFill/>
          <a:ln>
            <a:noFill/>
          </a:ln>
        </p:spPr>
      </p:pic>
      <p:sp>
        <p:nvSpPr>
          <p:cNvPr id="1315" name="Google Shape;1315;g3f40c273fe1_0_412"/>
          <p:cNvSpPr/>
          <p:nvPr/>
        </p:nvSpPr>
        <p:spPr>
          <a:xfrm>
            <a:off x="731520" y="6492240"/>
            <a:ext cx="77724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8A8A"/>
              </a:buClr>
              <a:buSzPts val="1000"/>
              <a:buFont typeface="Lexend Deca"/>
              <a:buNone/>
            </a:pPr>
            <a:r>
              <a:rPr b="0" i="0" lang="en-US" sz="1000" u="none" cap="none" strike="noStrike">
                <a:solidFill>
                  <a:srgbClr val="8A8A8A"/>
                </a:solidFill>
                <a:latin typeface="Lexend Deca"/>
                <a:ea typeface="Lexend Deca"/>
                <a:cs typeface="Lexend Deca"/>
                <a:sym typeface="Lexend Deca"/>
              </a:rPr>
              <a:t>WaterMeetSky  ·  Exness Partner Workshop  ·  Part 2</a:t>
            </a:r>
            <a:endParaRPr b="0" i="0" sz="1000" u="none" cap="none" strike="noStrike">
              <a:solidFill>
                <a:schemeClr val="dk1"/>
              </a:solidFill>
              <a:latin typeface="Calibri"/>
              <a:ea typeface="Calibri"/>
              <a:cs typeface="Calibri"/>
              <a:sym typeface="Calibri"/>
            </a:endParaRPr>
          </a:p>
        </p:txBody>
      </p:sp>
      <p:sp>
        <p:nvSpPr>
          <p:cNvPr id="1316" name="Google Shape;1316;g3f40c273fe1_0_412"/>
          <p:cNvSpPr/>
          <p:nvPr/>
        </p:nvSpPr>
        <p:spPr>
          <a:xfrm>
            <a:off x="11475720" y="6446520"/>
            <a:ext cx="347400" cy="347400"/>
          </a:xfrm>
          <a:prstGeom prst="ellipse">
            <a:avLst/>
          </a:prstGeom>
          <a:solidFill>
            <a:srgbClr val="FFFFFF"/>
          </a:solidFill>
          <a:ln cap="flat" cmpd="sng" w="15875">
            <a:solidFill>
              <a:srgbClr val="1C1C1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g3f40c273fe1_0_412"/>
          <p:cNvSpPr/>
          <p:nvPr/>
        </p:nvSpPr>
        <p:spPr>
          <a:xfrm>
            <a:off x="11475720" y="6446520"/>
            <a:ext cx="347400" cy="34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1C1C"/>
              </a:buClr>
              <a:buSzPts val="1000"/>
              <a:buFont typeface="Lexend Deca"/>
              <a:buNone/>
            </a:pPr>
            <a:r>
              <a:rPr b="0" i="0" lang="en-US" sz="1000" u="none" cap="none" strike="noStrike">
                <a:solidFill>
                  <a:srgbClr val="1C1C1C"/>
                </a:solidFill>
                <a:latin typeface="Lexend Deca"/>
                <a:ea typeface="Lexend Deca"/>
                <a:cs typeface="Lexend Deca"/>
                <a:sym typeface="Lexend Deca"/>
              </a:rPr>
              <a:t>24</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1" name="Shape 1321"/>
        <p:cNvGrpSpPr/>
        <p:nvPr/>
      </p:nvGrpSpPr>
      <p:grpSpPr>
        <a:xfrm>
          <a:off x="0" y="0"/>
          <a:ext cx="0" cy="0"/>
          <a:chOff x="0" y="0"/>
          <a:chExt cx="0" cy="0"/>
        </a:xfrm>
      </p:grpSpPr>
      <p:pic>
        <p:nvPicPr>
          <p:cNvPr id="1322" name="Google Shape;1322;g3f40c273fe1_0_473"/>
          <p:cNvPicPr preferRelativeResize="0"/>
          <p:nvPr/>
        </p:nvPicPr>
        <p:blipFill rotWithShape="1">
          <a:blip r:embed="rId3">
            <a:alphaModFix/>
          </a:blip>
          <a:srcRect b="0" l="0" r="0" t="0"/>
          <a:stretch/>
        </p:blipFill>
        <p:spPr>
          <a:xfrm>
            <a:off x="0" y="0"/>
            <a:ext cx="12191677" cy="6857817"/>
          </a:xfrm>
          <a:prstGeom prst="rect">
            <a:avLst/>
          </a:prstGeom>
          <a:noFill/>
          <a:ln>
            <a:noFill/>
          </a:ln>
        </p:spPr>
      </p:pic>
      <p:pic>
        <p:nvPicPr>
          <p:cNvPr id="1323" name="Google Shape;1323;g3f40c273fe1_0_473"/>
          <p:cNvPicPr preferRelativeResize="0"/>
          <p:nvPr/>
        </p:nvPicPr>
        <p:blipFill>
          <a:blip r:embed="rId4">
            <a:alphaModFix/>
          </a:blip>
          <a:stretch>
            <a:fillRect/>
          </a:stretch>
        </p:blipFill>
        <p:spPr>
          <a:xfrm>
            <a:off x="11135870" y="5781967"/>
            <a:ext cx="738213" cy="738213"/>
          </a:xfrm>
          <a:prstGeom prst="rect">
            <a:avLst/>
          </a:prstGeom>
          <a:noFill/>
          <a:ln>
            <a:noFill/>
          </a:ln>
        </p:spPr>
      </p:pic>
      <p:sp>
        <p:nvSpPr>
          <p:cNvPr id="1324" name="Google Shape;1324;g3f40c273fe1_0_473"/>
          <p:cNvSpPr txBox="1"/>
          <p:nvPr/>
        </p:nvSpPr>
        <p:spPr>
          <a:xfrm>
            <a:off x="3672935" y="3500900"/>
            <a:ext cx="4672200" cy="12315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600">
                <a:solidFill>
                  <a:schemeClr val="lt1"/>
                </a:solidFill>
                <a:latin typeface="Lexend ExtraLight"/>
                <a:ea typeface="Lexend ExtraLight"/>
                <a:cs typeface="Lexend ExtraLight"/>
                <a:sym typeface="Lexend ExtraLight"/>
              </a:rPr>
              <a:t>Our strategy and digital experts help our clients grow revenue and drive results with in depth execution, proven process, and the most experienced digital strategy team</a:t>
            </a:r>
            <a:endParaRPr sz="1600">
              <a:solidFill>
                <a:schemeClr val="lt1"/>
              </a:solidFill>
              <a:latin typeface="Lexend ExtraLight"/>
              <a:ea typeface="Lexend ExtraLight"/>
              <a:cs typeface="Lexend ExtraLight"/>
              <a:sym typeface="Lexend ExtraLight"/>
            </a:endParaRPr>
          </a:p>
        </p:txBody>
      </p:sp>
      <p:sp>
        <p:nvSpPr>
          <p:cNvPr id="1325" name="Google Shape;1325;g3f40c273fe1_0_473"/>
          <p:cNvSpPr txBox="1"/>
          <p:nvPr/>
        </p:nvSpPr>
        <p:spPr>
          <a:xfrm>
            <a:off x="4095891" y="2126100"/>
            <a:ext cx="3999900" cy="4926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600">
                <a:solidFill>
                  <a:schemeClr val="lt1"/>
                </a:solidFill>
                <a:latin typeface="Lexend ExtraLight"/>
                <a:ea typeface="Lexend ExtraLight"/>
                <a:cs typeface="Lexend ExtraLight"/>
                <a:sym typeface="Lexend ExtraLight"/>
              </a:rPr>
              <a:t>WMS DIGITAL</a:t>
            </a:r>
            <a:endParaRPr sz="1600">
              <a:solidFill>
                <a:schemeClr val="lt1"/>
              </a:solidFill>
              <a:latin typeface="Lexend ExtraLight"/>
              <a:ea typeface="Lexend ExtraLight"/>
              <a:cs typeface="Lexend ExtraLight"/>
              <a:sym typeface="Lexend ExtraLight"/>
            </a:endParaRPr>
          </a:p>
        </p:txBody>
      </p:sp>
      <p:sp>
        <p:nvSpPr>
          <p:cNvPr id="1326" name="Google Shape;1326;g3f40c273fe1_0_473"/>
          <p:cNvSpPr txBox="1"/>
          <p:nvPr/>
        </p:nvSpPr>
        <p:spPr>
          <a:xfrm>
            <a:off x="2741527" y="2618500"/>
            <a:ext cx="6708600" cy="8772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4100">
                <a:solidFill>
                  <a:schemeClr val="lt1"/>
                </a:solidFill>
                <a:latin typeface="Lexend"/>
                <a:ea typeface="Lexend"/>
                <a:cs typeface="Lexend"/>
                <a:sym typeface="Lexend"/>
              </a:rPr>
              <a:t>THE FUTURE, FASTER</a:t>
            </a:r>
            <a:endParaRPr sz="4100">
              <a:solidFill>
                <a:schemeClr val="lt1"/>
              </a:solidFill>
              <a:latin typeface="Lexend"/>
              <a:ea typeface="Lexend"/>
              <a:cs typeface="Lexend"/>
              <a:sym typeface="Lexend"/>
            </a:endParaRPr>
          </a:p>
        </p:txBody>
      </p:sp>
      <p:grpSp>
        <p:nvGrpSpPr>
          <p:cNvPr id="1327" name="Google Shape;1327;g3f40c273fe1_0_473"/>
          <p:cNvGrpSpPr/>
          <p:nvPr/>
        </p:nvGrpSpPr>
        <p:grpSpPr>
          <a:xfrm>
            <a:off x="4095898" y="4953909"/>
            <a:ext cx="1672358" cy="451589"/>
            <a:chOff x="3072000" y="3715525"/>
            <a:chExt cx="1254300" cy="338700"/>
          </a:xfrm>
        </p:grpSpPr>
        <p:sp>
          <p:nvSpPr>
            <p:cNvPr id="1328" name="Google Shape;1328;g3f40c273fe1_0_473">
              <a:hlinkClick r:id="rId5"/>
            </p:cNvPr>
            <p:cNvSpPr txBox="1"/>
            <p:nvPr/>
          </p:nvSpPr>
          <p:spPr>
            <a:xfrm>
              <a:off x="3072000" y="3715525"/>
              <a:ext cx="1254300" cy="3348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n-US" sz="1300">
                  <a:solidFill>
                    <a:schemeClr val="lt1"/>
                  </a:solidFill>
                  <a:uFill>
                    <a:noFill/>
                  </a:uFill>
                  <a:latin typeface="Lexend"/>
                  <a:ea typeface="Lexend"/>
                  <a:cs typeface="Lexend"/>
                  <a:sym typeface="Lexend"/>
                  <a:hlinkClick r:id="rId6">
                    <a:extLst>
                      <a:ext uri="{A12FA001-AC4F-418D-AE19-62706E023703}">
                        <ahyp:hlinkClr val="tx"/>
                      </a:ext>
                    </a:extLst>
                  </a:hlinkClick>
                </a:rPr>
                <a:t>Learn more</a:t>
              </a:r>
              <a:endParaRPr sz="1300">
                <a:solidFill>
                  <a:schemeClr val="lt1"/>
                </a:solidFill>
                <a:latin typeface="Lexend"/>
                <a:ea typeface="Lexend"/>
                <a:cs typeface="Lexend"/>
                <a:sym typeface="Lexend"/>
              </a:endParaRPr>
            </a:p>
          </p:txBody>
        </p:sp>
        <p:cxnSp>
          <p:nvCxnSpPr>
            <p:cNvPr id="1329" name="Google Shape;1329;g3f40c273fe1_0_473"/>
            <p:cNvCxnSpPr/>
            <p:nvPr/>
          </p:nvCxnSpPr>
          <p:spPr>
            <a:xfrm>
              <a:off x="3072000" y="4054225"/>
              <a:ext cx="904800" cy="0"/>
            </a:xfrm>
            <a:prstGeom prst="straightConnector1">
              <a:avLst/>
            </a:prstGeom>
            <a:noFill/>
            <a:ln cap="flat" cmpd="sng" w="25400">
              <a:solidFill>
                <a:srgbClr val="7F6000"/>
              </a:solidFill>
              <a:prstDash val="solid"/>
              <a:round/>
              <a:headEnd len="med" w="med" type="none"/>
              <a:tailEnd len="med" w="med" type="none"/>
            </a:ln>
          </p:spPr>
        </p:cxnSp>
      </p:grpSp>
      <p:grpSp>
        <p:nvGrpSpPr>
          <p:cNvPr id="1330" name="Google Shape;1330;g3f40c273fe1_0_473"/>
          <p:cNvGrpSpPr/>
          <p:nvPr/>
        </p:nvGrpSpPr>
        <p:grpSpPr>
          <a:xfrm>
            <a:off x="6491838" y="4953909"/>
            <a:ext cx="1853554" cy="451589"/>
            <a:chOff x="4869000" y="3715525"/>
            <a:chExt cx="1390200" cy="338700"/>
          </a:xfrm>
        </p:grpSpPr>
        <p:sp>
          <p:nvSpPr>
            <p:cNvPr id="1331" name="Google Shape;1331;g3f40c273fe1_0_473">
              <a:hlinkClick r:id="rId7"/>
            </p:cNvPr>
            <p:cNvSpPr txBox="1"/>
            <p:nvPr/>
          </p:nvSpPr>
          <p:spPr>
            <a:xfrm>
              <a:off x="4869000" y="3715525"/>
              <a:ext cx="1390200" cy="334800"/>
            </a:xfrm>
            <a:prstGeom prst="rect">
              <a:avLst/>
            </a:prstGeom>
            <a:noFill/>
            <a:ln>
              <a:noFill/>
            </a:ln>
          </p:spPr>
          <p:txBody>
            <a:bodyPr anchorCtr="0" anchor="t" bIns="121900" lIns="121900" spcFirstLastPara="1" rIns="121900" wrap="square" tIns="121900">
              <a:spAutoFit/>
            </a:bodyPr>
            <a:lstStyle/>
            <a:p>
              <a:pPr indent="0" lvl="0" marL="0" rtl="0" algn="r">
                <a:spcBef>
                  <a:spcPts val="0"/>
                </a:spcBef>
                <a:spcAft>
                  <a:spcPts val="0"/>
                </a:spcAft>
                <a:buNone/>
              </a:pPr>
              <a:r>
                <a:rPr lang="en-US" sz="1300">
                  <a:solidFill>
                    <a:schemeClr val="lt1"/>
                  </a:solidFill>
                  <a:uFill>
                    <a:noFill/>
                  </a:uFill>
                  <a:latin typeface="Lexend"/>
                  <a:ea typeface="Lexend"/>
                  <a:cs typeface="Lexend"/>
                  <a:sym typeface="Lexend"/>
                  <a:hlinkClick r:id="rId8">
                    <a:extLst>
                      <a:ext uri="{A12FA001-AC4F-418D-AE19-62706E023703}">
                        <ahyp:hlinkClr val="tx"/>
                      </a:ext>
                    </a:extLst>
                  </a:hlinkClick>
                </a:rPr>
                <a:t>Start your strategy</a:t>
              </a:r>
              <a:endParaRPr sz="1300">
                <a:solidFill>
                  <a:schemeClr val="lt1"/>
                </a:solidFill>
                <a:latin typeface="Lexend"/>
                <a:ea typeface="Lexend"/>
                <a:cs typeface="Lexend"/>
                <a:sym typeface="Lexend"/>
              </a:endParaRPr>
            </a:p>
          </p:txBody>
        </p:sp>
        <p:cxnSp>
          <p:nvCxnSpPr>
            <p:cNvPr id="1332" name="Google Shape;1332;g3f40c273fe1_0_473"/>
            <p:cNvCxnSpPr/>
            <p:nvPr/>
          </p:nvCxnSpPr>
          <p:spPr>
            <a:xfrm>
              <a:off x="5111700" y="4054225"/>
              <a:ext cx="904800" cy="0"/>
            </a:xfrm>
            <a:prstGeom prst="straightConnector1">
              <a:avLst/>
            </a:prstGeom>
            <a:noFill/>
            <a:ln cap="flat" cmpd="sng" w="25400">
              <a:solidFill>
                <a:srgbClr val="7F6000"/>
              </a:solidFill>
              <a:prstDash val="solid"/>
              <a:round/>
              <a:headEnd len="med" w="med" type="none"/>
              <a:tailEnd len="med" w="med" type="none"/>
            </a:ln>
          </p:spPr>
        </p:cxnSp>
      </p:grpSp>
      <p:sp>
        <p:nvSpPr>
          <p:cNvPr id="1333" name="Google Shape;1333;g3f40c273fe1_0_473"/>
          <p:cNvSpPr txBox="1"/>
          <p:nvPr/>
        </p:nvSpPr>
        <p:spPr>
          <a:xfrm>
            <a:off x="675382" y="6373600"/>
            <a:ext cx="10840800" cy="4308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200">
                <a:solidFill>
                  <a:srgbClr val="999999"/>
                </a:solidFill>
                <a:latin typeface="Lexend Thin"/>
                <a:ea typeface="Lexend Thin"/>
                <a:cs typeface="Lexend Thin"/>
                <a:sym typeface="Lexend Thin"/>
              </a:rPr>
              <a:t>WaterMeetSky Company Limited | Reg No: CS024210223 | Trading as WMS DIGITAL | wms.africa</a:t>
            </a:r>
            <a:endParaRPr sz="1200">
              <a:solidFill>
                <a:srgbClr val="999999"/>
              </a:solidFill>
              <a:latin typeface="Lexend Thin"/>
              <a:ea typeface="Lexend Thin"/>
              <a:cs typeface="Lexend Thin"/>
              <a:sym typeface="Lexend Thin"/>
            </a:endParaRPr>
          </a:p>
        </p:txBody>
      </p:sp>
    </p:spTree>
  </p:cSld>
  <p:clrMapOvr>
    <a:masterClrMapping/>
  </p:clrMapOvr>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D92A116-0E84-457C-847E-4823B9B6E690}"/>
              </a:ext>
            </a:extLst>
          </p:cNvPr>
          <p:cNvSpPr>
            <a:spLocks xmlns:a="http://schemas.openxmlformats.org/drawingml/2006/main" noGrp="1"/>
          </p:cNvSpPr>
          <p:nvPr/>
        </p:nvSpPr>
        <p:spPr>
          <a:xfrm xmlns:a="http://schemas.openxmlformats.org/drawingml/2006/main">
            <a:off x="457200" y="285750"/>
            <a:ext cx="11144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25" b="0">
                <a:solidFill>
                  <a:srgbClr val="585858"/>
                </a:solidFill>
                <a:latin typeface="Lexend Deca"/>
                <a:ea typeface="Lexend Deca"/>
                <a:cs typeface="Lexend Deca"/>
              </a:defRPr>
            </a:defPPr>
          </a:lstStyle>
          <a:p xmlns:a="http://schemas.openxmlformats.org/drawingml/2006/main">
            <a:pPr>
              <a:defRPr sz="1125" b="0">
                <a:solidFill>
                  <a:srgbClr val="585858"/>
                </a:solidFill>
                <a:latin typeface="Lexend Deca"/>
                <a:ea typeface="Lexend Deca"/>
                <a:cs typeface="Lexend Deca"/>
              </a:defRPr>
            </a:pPr>
            <a:r>
              <a:rPr sz="1125" b="0">
                <a:solidFill>
                  <a:srgbClr val="585858"/>
                </a:solidFill>
                <a:latin typeface="Lexend Deca"/>
                <a:ea typeface="Lexend Deca"/>
                <a:cs typeface="Lexend Deca"/>
              </a:rPr>
              <a:t>Opening scenario</a:t>
            </a:r>
          </a:p>
        </p:txBody>
      </p:sp>
      <p:sp>
        <p:nvSpPr>
          <p:cNvPr id="2" name="">
            <a:extLst xmlns:a="http://schemas.openxmlformats.org/drawingml/2006/main">
              <a:ext uri="{FF2B5EF4-FFF2-40B4-BE49-F238E27FC236}">
                <a16:creationId xmlns:a16="http://schemas.microsoft.com/office/drawing/2014/main" id="{79302015-414F-4228-907A-6B0BA83A1C6A}"/>
              </a:ext>
            </a:extLst>
          </p:cNvPr>
          <p:cNvSpPr>
            <a:spLocks xmlns:a="http://schemas.openxmlformats.org/drawingml/2006/main" noGrp="1"/>
          </p:cNvSpPr>
          <p:nvPr/>
        </p:nvSpPr>
        <p:spPr>
          <a:xfrm xmlns:a="http://schemas.openxmlformats.org/drawingml/2006/main">
            <a:off x="457200" y="685800"/>
            <a:ext cx="11239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850" b="0">
                <a:solidFill>
                  <a:srgbClr val="202020"/>
                </a:solidFill>
                <a:latin typeface="Lexend Deca"/>
                <a:ea typeface="Lexend Deca"/>
                <a:cs typeface="Lexend Deca"/>
              </a:defRPr>
            </a:defPPr>
          </a:lstStyle>
          <a:p xmlns:a="http://schemas.openxmlformats.org/drawingml/2006/main">
            <a:pPr>
              <a:defRPr sz="2850" b="0">
                <a:solidFill>
                  <a:srgbClr val="202020"/>
                </a:solidFill>
                <a:latin typeface="Lexend Deca"/>
                <a:ea typeface="Lexend Deca"/>
                <a:cs typeface="Lexend Deca"/>
              </a:defRPr>
            </a:pPr>
            <a:r>
              <a:rPr sz="2850" b="0">
                <a:solidFill>
                  <a:srgbClr val="202020"/>
                </a:solidFill>
                <a:latin typeface="Lexend Deca"/>
                <a:ea typeface="Lexend Deca"/>
                <a:cs typeface="Lexend Deca"/>
              </a:rPr>
              <a:t>A prospect messages at 11:47pm</a:t>
            </a:r>
          </a:p>
        </p:txBody>
      </p:sp>
      <p:sp>
        <p:nvSpPr>
          <p:cNvPr id="3" name="">
            <a:extLst xmlns:a="http://schemas.openxmlformats.org/drawingml/2006/main">
              <a:ext uri="{FF2B5EF4-FFF2-40B4-BE49-F238E27FC236}">
                <a16:creationId xmlns:a16="http://schemas.microsoft.com/office/drawing/2014/main" id="{C2A71A20-4E42-4E6C-B3A0-B383CD851CEC}"/>
              </a:ext>
            </a:extLst>
          </p:cNvPr>
          <p:cNvSpPr>
            <a:spLocks xmlns:a="http://schemas.openxmlformats.org/drawingml/2006/main" noGrp="1"/>
          </p:cNvSpPr>
          <p:nvPr/>
        </p:nvSpPr>
        <p:spPr>
          <a:xfrm xmlns:a="http://schemas.openxmlformats.org/drawingml/2006/main">
            <a:off x="647700" y="2076450"/>
            <a:ext cx="108585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0">
                <a:solidFill>
                  <a:srgbClr val="202020"/>
                </a:solidFill>
                <a:latin typeface="Lexend Deca"/>
                <a:ea typeface="Lexend Deca"/>
                <a:cs typeface="Lexend Deca"/>
              </a:defRPr>
            </a:defPPr>
          </a:lstStyle>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By morning, the question has an answer.</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The lead has a record and a clear next step.</a:t>
            </a:r>
          </a:p>
        </p:txBody>
      </p:sp>
      <p:sp>
        <p:nvSpPr>
          <p:cNvPr id="4" name="">
            <a:extLst xmlns:a="http://schemas.openxmlformats.org/drawingml/2006/main">
              <a:ext uri="{FF2B5EF4-FFF2-40B4-BE49-F238E27FC236}">
                <a16:creationId xmlns:a16="http://schemas.microsoft.com/office/drawing/2014/main" id="{8E25EDB2-C62E-4639-8378-4D84254FFB69}"/>
              </a:ext>
            </a:extLst>
          </p:cNvPr>
          <p:cNvSpPr>
            <a:spLocks xmlns:a="http://schemas.openxmlformats.org/drawingml/2006/main" noGrp="1"/>
          </p:cNvSpPr>
          <p:nvPr/>
        </p:nvSpPr>
        <p:spPr>
          <a:xfrm xmlns:a="http://schemas.openxmlformats.org/drawingml/2006/main">
            <a:off x="647700" y="3667125"/>
            <a:ext cx="10668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585858"/>
                </a:solidFill>
                <a:latin typeface="Lexend Deca"/>
                <a:ea typeface="Lexend Deca"/>
                <a:cs typeface="Lexend Deca"/>
              </a:defRPr>
            </a:defPPr>
          </a:lstStyle>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AI understands the enquiry.</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The Partner API checks available status.</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The workflow remembers what happens next.</a:t>
            </a:r>
          </a:p>
        </p:txBody>
      </p:sp>
      <p:sp>
        <p:nvSpPr>
          <p:cNvPr id="5" name="">
            <a:extLst xmlns:a="http://schemas.openxmlformats.org/drawingml/2006/main">
              <a:ext uri="{FF2B5EF4-FFF2-40B4-BE49-F238E27FC236}">
                <a16:creationId xmlns:a16="http://schemas.microsoft.com/office/drawing/2014/main" id="{F0D1737A-1E1E-40DA-8895-0892A617381B}"/>
              </a:ext>
            </a:extLst>
          </p:cNvPr>
          <p:cNvSpPr>
            <a:spLocks xmlns:a="http://schemas.openxmlformats.org/drawingml/2006/main" noGrp="1"/>
          </p:cNvSpPr>
          <p:nvPr/>
        </p:nvSpPr>
        <p:spPr>
          <a:xfrm xmlns:a="http://schemas.openxmlformats.org/drawingml/2006/main">
            <a:off x="647700" y="5467350"/>
            <a:ext cx="10763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202020"/>
                </a:solidFill>
                <a:latin typeface="Lexend Deca"/>
                <a:ea typeface="Lexend Deca"/>
                <a:cs typeface="Lexend Deca"/>
              </a:defRPr>
            </a:defPPr>
          </a:lstStyle>
          <a:p xmlns:a="http://schemas.openxmlformats.org/drawingml/2006/main">
            <a:pPr>
              <a:defRPr sz="1500" b="0">
                <a:solidFill>
                  <a:srgbClr val="202020"/>
                </a:solidFill>
                <a:latin typeface="Lexend Deca"/>
                <a:ea typeface="Lexend Deca"/>
                <a:cs typeface="Lexend Deca"/>
              </a:defRPr>
            </a:pPr>
            <a:r>
              <a:rPr sz="1500" b="0">
                <a:solidFill>
                  <a:srgbClr val="202020"/>
                </a:solidFill>
                <a:latin typeface="Lexend Deca"/>
                <a:ea typeface="Lexend Deca"/>
                <a:cs typeface="Lexend Deca"/>
              </a:rPr>
              <a:t>The room follows one person through the whole journey.</a:t>
            </a:r>
          </a:p>
        </p:txBody>
      </p:sp>
      <p:sp>
        <p:nvSpPr>
          <p:cNvPr id="6" name="">
            <a:extLst xmlns:a="http://schemas.openxmlformats.org/drawingml/2006/main">
              <a:ext uri="{FF2B5EF4-FFF2-40B4-BE49-F238E27FC236}">
                <a16:creationId xmlns:a16="http://schemas.microsoft.com/office/drawing/2014/main" id="{97D6A6C6-0833-43E8-B2DE-3594BCCEAB72}"/>
              </a:ext>
            </a:extLst>
          </p:cNvPr>
          <p:cNvSpPr>
            <a:spLocks xmlns:a="http://schemas.openxmlformats.org/drawingml/2006/main" noGrp="1"/>
          </p:cNvSpPr>
          <p:nvPr/>
        </p:nvSpPr>
        <p:spPr>
          <a:xfrm xmlns:a="http://schemas.openxmlformats.org/drawingml/2006/main">
            <a:off x="723900" y="64865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WaterMeetSky  ·  Exness Partner Workshop  ·  Client journey</a:t>
            </a:r>
          </a:p>
        </p:txBody>
      </p:sp>
      <p:sp>
        <p:nvSpPr>
          <p:cNvPr id="7" name="">
            <a:extLst xmlns:a="http://schemas.openxmlformats.org/drawingml/2006/main">
              <a:ext uri="{FF2B5EF4-FFF2-40B4-BE49-F238E27FC236}">
                <a16:creationId xmlns:a16="http://schemas.microsoft.com/office/drawing/2014/main" id="{35496C69-EA62-4F94-BFA0-0DBFBF522803}"/>
              </a:ext>
            </a:extLst>
          </p:cNvPr>
          <p:cNvSpPr>
            <a:spLocks xmlns:a="http://schemas.openxmlformats.org/drawingml/2006/main" noGrp="1"/>
          </p:cNvSpPr>
          <p:nvPr/>
        </p:nvSpPr>
        <p:spPr>
          <a:xfrm xmlns:a="http://schemas.openxmlformats.org/drawingml/2006/main">
            <a:off x="11334750" y="6486525"/>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J1</a:t>
            </a:r>
          </a:p>
        </p:txBody>
      </p:sp>
      <p:pic>
        <p:nvPicPr>
          <p:cNvPr id="8" name="">
            <a:extLst xmlns:a="http://schemas.openxmlformats.org/drawingml/2006/main">
              <a:ext uri="{FF2B5EF4-FFF2-40B4-BE49-F238E27FC236}">
                <a16:creationId xmlns:a16="http://schemas.microsoft.com/office/drawing/2014/main" id="{2B8B596B-76ED-4C2C-859C-DAA2B43094E4}"/>
              </a:ext>
            </a:extLst>
          </p:cNvPr>
          <p:cNvPicPr>
            <a:picLocks xmlns:a="http://schemas.openxmlformats.org/drawingml/2006/main" noChangeAspect="1"/>
          </p:cNvPicPr>
          <p:nvPr/>
        </p:nvPicPr>
        <p:blipFill>
          <a:blip xmlns:r="http://schemas.openxmlformats.org/officeDocument/2006/relationships" xmlns:a="http://schemas.openxmlformats.org/drawingml/2006/main" r:embed="Re8adcadc1b9e4ce4"/>
          <a:stretch xmlns:a="http://schemas.openxmlformats.org/drawingml/2006/main"/>
        </p:blipFill>
        <p:spPr>
          <a:xfrm xmlns:a="http://schemas.openxmlformats.org/drawingml/2006/main">
            <a:off x="342900" y="6448425"/>
            <a:ext cx="304800" cy="304800"/>
          </a:xfrm>
          <a:prstGeom xmlns:a="http://schemas.openxmlformats.org/drawingml/2006/main" prst="rect">
            <a:avLst/>
          </a:prstGeom>
        </p:spPr>
      </p:pic>
    </p:spTree>
    <p:extLst>
      <p:ext uri="{BB962C8B-B14F-4D97-AF65-F5344CB8AC3E}">
        <p14:creationId xmlns:p14="http://schemas.microsoft.com/office/powerpoint/2010/main" val="539567899"/>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07BF2F3-32B7-448C-909F-30E33A308EDE}"/>
              </a:ext>
            </a:extLst>
          </p:cNvPr>
          <p:cNvSpPr>
            <a:spLocks xmlns:a="http://schemas.openxmlformats.org/drawingml/2006/main" noGrp="1"/>
          </p:cNvSpPr>
          <p:nvPr/>
        </p:nvSpPr>
        <p:spPr>
          <a:xfrm xmlns:a="http://schemas.openxmlformats.org/drawingml/2006/main">
            <a:off x="457200" y="285750"/>
            <a:ext cx="11144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25" b="0">
                <a:solidFill>
                  <a:srgbClr val="585858"/>
                </a:solidFill>
                <a:latin typeface="Lexend Deca"/>
                <a:ea typeface="Lexend Deca"/>
                <a:cs typeface="Lexend Deca"/>
              </a:defRPr>
            </a:defPPr>
          </a:lstStyle>
          <a:p xmlns:a="http://schemas.openxmlformats.org/drawingml/2006/main">
            <a:pPr>
              <a:defRPr sz="1125" b="0">
                <a:solidFill>
                  <a:srgbClr val="585858"/>
                </a:solidFill>
                <a:latin typeface="Lexend Deca"/>
                <a:ea typeface="Lexend Deca"/>
                <a:cs typeface="Lexend Deca"/>
              </a:defRPr>
            </a:pPr>
            <a:r>
              <a:rPr sz="1125" b="0">
                <a:solidFill>
                  <a:srgbClr val="585858"/>
                </a:solidFill>
                <a:latin typeface="Lexend Deca"/>
                <a:ea typeface="Lexend Deca"/>
                <a:cs typeface="Lexend Deca"/>
              </a:rPr>
              <a:t>Partner business</a:t>
            </a:r>
          </a:p>
        </p:txBody>
      </p:sp>
      <p:sp>
        <p:nvSpPr>
          <p:cNvPr id="2" name="">
            <a:extLst xmlns:a="http://schemas.openxmlformats.org/drawingml/2006/main">
              <a:ext uri="{FF2B5EF4-FFF2-40B4-BE49-F238E27FC236}">
                <a16:creationId xmlns:a16="http://schemas.microsoft.com/office/drawing/2014/main" id="{D0D780AE-112E-4605-AAFA-1B4697B0EF9A}"/>
              </a:ext>
            </a:extLst>
          </p:cNvPr>
          <p:cNvSpPr>
            <a:spLocks xmlns:a="http://schemas.openxmlformats.org/drawingml/2006/main" noGrp="1"/>
          </p:cNvSpPr>
          <p:nvPr/>
        </p:nvSpPr>
        <p:spPr>
          <a:xfrm xmlns:a="http://schemas.openxmlformats.org/drawingml/2006/main">
            <a:off x="457200" y="685800"/>
            <a:ext cx="11239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850" b="0">
                <a:solidFill>
                  <a:srgbClr val="202020"/>
                </a:solidFill>
                <a:latin typeface="Lexend Deca"/>
                <a:ea typeface="Lexend Deca"/>
                <a:cs typeface="Lexend Deca"/>
              </a:defRPr>
            </a:defPPr>
          </a:lstStyle>
          <a:p xmlns:a="http://schemas.openxmlformats.org/drawingml/2006/main">
            <a:pPr>
              <a:defRPr sz="2850" b="0">
                <a:solidFill>
                  <a:srgbClr val="202020"/>
                </a:solidFill>
                <a:latin typeface="Lexend Deca"/>
                <a:ea typeface="Lexend Deca"/>
                <a:cs typeface="Lexend Deca"/>
              </a:defRPr>
            </a:pPr>
            <a:r>
              <a:rPr sz="2850" b="0">
                <a:solidFill>
                  <a:srgbClr val="202020"/>
                </a:solidFill>
                <a:latin typeface="Lexend Deca"/>
                <a:ea typeface="Lexend Deca"/>
                <a:cs typeface="Lexend Deca"/>
              </a:rPr>
              <a:t>Where this journey earns its place</a:t>
            </a:r>
          </a:p>
        </p:txBody>
      </p:sp>
      <p:sp>
        <p:nvSpPr>
          <p:cNvPr id="3" name="">
            <a:extLst xmlns:a="http://schemas.openxmlformats.org/drawingml/2006/main">
              <a:ext uri="{FF2B5EF4-FFF2-40B4-BE49-F238E27FC236}">
                <a16:creationId xmlns:a16="http://schemas.microsoft.com/office/drawing/2014/main" id="{194B6411-2785-4BEF-B45C-CB7E76B88D98}"/>
              </a:ext>
            </a:extLst>
          </p:cNvPr>
          <p:cNvSpPr>
            <a:spLocks xmlns:a="http://schemas.openxmlformats.org/drawingml/2006/main" noGrp="1"/>
          </p:cNvSpPr>
          <p:nvPr/>
        </p:nvSpPr>
        <p:spPr>
          <a:xfrm xmlns:a="http://schemas.openxmlformats.org/drawingml/2006/main">
            <a:off x="647700" y="2076450"/>
            <a:ext cx="108585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0">
                <a:solidFill>
                  <a:srgbClr val="202020"/>
                </a:solidFill>
                <a:latin typeface="Lexend Deca"/>
                <a:ea typeface="Lexend Deca"/>
                <a:cs typeface="Lexend Deca"/>
              </a:defRPr>
            </a:defPPr>
          </a:lstStyle>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DA: appropriate prospects complete the</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steps required for a qualifying referral.</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Measure approved rewards against cost.</a:t>
            </a:r>
          </a:p>
        </p:txBody>
      </p:sp>
      <p:sp>
        <p:nvSpPr>
          <p:cNvPr id="4" name="">
            <a:extLst xmlns:a="http://schemas.openxmlformats.org/drawingml/2006/main">
              <a:ext uri="{FF2B5EF4-FFF2-40B4-BE49-F238E27FC236}">
                <a16:creationId xmlns:a16="http://schemas.microsoft.com/office/drawing/2014/main" id="{032A5E7F-08CE-41D3-8E49-DC1A98B73B14}"/>
              </a:ext>
            </a:extLst>
          </p:cNvPr>
          <p:cNvSpPr>
            <a:spLocks xmlns:a="http://schemas.openxmlformats.org/drawingml/2006/main" noGrp="1"/>
          </p:cNvSpPr>
          <p:nvPr/>
        </p:nvSpPr>
        <p:spPr>
          <a:xfrm xmlns:a="http://schemas.openxmlformats.org/drawingml/2006/main">
            <a:off x="647700" y="3667125"/>
            <a:ext cx="10668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585858"/>
                </a:solidFill>
                <a:latin typeface="Lexend Deca"/>
                <a:ea typeface="Lexend Deca"/>
                <a:cs typeface="Lexend Deca"/>
              </a:defRPr>
            </a:defPPr>
          </a:lstStyle>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IB: useful ongoing support helps sustain</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client relationships around trading.</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Measure commission and service cost.</a:t>
            </a:r>
          </a:p>
        </p:txBody>
      </p:sp>
      <p:sp>
        <p:nvSpPr>
          <p:cNvPr id="5" name="">
            <a:extLst xmlns:a="http://schemas.openxmlformats.org/drawingml/2006/main">
              <a:ext uri="{FF2B5EF4-FFF2-40B4-BE49-F238E27FC236}">
                <a16:creationId xmlns:a16="http://schemas.microsoft.com/office/drawing/2014/main" id="{83851113-F2D4-4F3F-909A-0774D152BE91}"/>
              </a:ext>
            </a:extLst>
          </p:cNvPr>
          <p:cNvSpPr>
            <a:spLocks xmlns:a="http://schemas.openxmlformats.org/drawingml/2006/main" noGrp="1"/>
          </p:cNvSpPr>
          <p:nvPr/>
        </p:nvSpPr>
        <p:spPr>
          <a:xfrm xmlns:a="http://schemas.openxmlformats.org/drawingml/2006/main">
            <a:off x="647700" y="5467350"/>
            <a:ext cx="10763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202020"/>
                </a:solidFill>
                <a:latin typeface="Lexend Deca"/>
                <a:ea typeface="Lexend Deca"/>
                <a:cs typeface="Lexend Deca"/>
              </a:defRPr>
            </a:defPPr>
          </a:lstStyle>
          <a:p xmlns:a="http://schemas.openxmlformats.org/drawingml/2006/main">
            <a:pPr>
              <a:defRPr sz="1500" b="0">
                <a:solidFill>
                  <a:srgbClr val="202020"/>
                </a:solidFill>
                <a:latin typeface="Lexend Deca"/>
                <a:ea typeface="Lexend Deca"/>
                <a:cs typeface="Lexend Deca"/>
              </a:defRPr>
            </a:pPr>
            <a:r>
              <a:rPr sz="1500" b="0">
                <a:solidFill>
                  <a:srgbClr val="202020"/>
                </a:solidFill>
                <a:latin typeface="Lexend Deca"/>
                <a:ea typeface="Lexend Deca"/>
                <a:cs typeface="Lexend Deca"/>
              </a:rPr>
              <a:t>Client deposits, partner rewards and business profit are different figures.</a:t>
            </a:r>
          </a:p>
        </p:txBody>
      </p:sp>
      <p:sp>
        <p:nvSpPr>
          <p:cNvPr id="6" name="">
            <a:extLst xmlns:a="http://schemas.openxmlformats.org/drawingml/2006/main">
              <a:ext uri="{FF2B5EF4-FFF2-40B4-BE49-F238E27FC236}">
                <a16:creationId xmlns:a16="http://schemas.microsoft.com/office/drawing/2014/main" id="{E132316F-A1DA-4F18-85D4-B9AB5A9786FF}"/>
              </a:ext>
            </a:extLst>
          </p:cNvPr>
          <p:cNvSpPr>
            <a:spLocks xmlns:a="http://schemas.openxmlformats.org/drawingml/2006/main" noGrp="1"/>
          </p:cNvSpPr>
          <p:nvPr/>
        </p:nvSpPr>
        <p:spPr>
          <a:xfrm xmlns:a="http://schemas.openxmlformats.org/drawingml/2006/main">
            <a:off x="723900" y="64865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WaterMeetSky  ·  Exness Partner Workshop  ·  Client journey</a:t>
            </a:r>
          </a:p>
        </p:txBody>
      </p:sp>
      <p:sp>
        <p:nvSpPr>
          <p:cNvPr id="7" name="">
            <a:extLst xmlns:a="http://schemas.openxmlformats.org/drawingml/2006/main">
              <a:ext uri="{FF2B5EF4-FFF2-40B4-BE49-F238E27FC236}">
                <a16:creationId xmlns:a16="http://schemas.microsoft.com/office/drawing/2014/main" id="{95A50B39-AFE8-459A-9BF9-075D28236753}"/>
              </a:ext>
            </a:extLst>
          </p:cNvPr>
          <p:cNvSpPr>
            <a:spLocks xmlns:a="http://schemas.openxmlformats.org/drawingml/2006/main" noGrp="1"/>
          </p:cNvSpPr>
          <p:nvPr/>
        </p:nvSpPr>
        <p:spPr>
          <a:xfrm xmlns:a="http://schemas.openxmlformats.org/drawingml/2006/main">
            <a:off x="11334750" y="6486525"/>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J2</a:t>
            </a:r>
          </a:p>
        </p:txBody>
      </p:sp>
      <p:pic>
        <p:nvPicPr>
          <p:cNvPr id="8" name="">
            <a:extLst xmlns:a="http://schemas.openxmlformats.org/drawingml/2006/main">
              <a:ext uri="{FF2B5EF4-FFF2-40B4-BE49-F238E27FC236}">
                <a16:creationId xmlns:a16="http://schemas.microsoft.com/office/drawing/2014/main" id="{0882E523-5D13-498C-8138-7CE787201703}"/>
              </a:ext>
            </a:extLst>
          </p:cNvPr>
          <p:cNvPicPr>
            <a:picLocks xmlns:a="http://schemas.openxmlformats.org/drawingml/2006/main" noChangeAspect="1"/>
          </p:cNvPicPr>
          <p:nvPr/>
        </p:nvPicPr>
        <p:blipFill>
          <a:blip xmlns:r="http://schemas.openxmlformats.org/officeDocument/2006/relationships" xmlns:a="http://schemas.openxmlformats.org/drawingml/2006/main" r:embed="Raea23676a08f407b"/>
          <a:stretch xmlns:a="http://schemas.openxmlformats.org/drawingml/2006/main"/>
        </p:blipFill>
        <p:spPr>
          <a:xfrm xmlns:a="http://schemas.openxmlformats.org/drawingml/2006/main">
            <a:off x="342900" y="6448425"/>
            <a:ext cx="304800" cy="304800"/>
          </a:xfrm>
          <a:prstGeom xmlns:a="http://schemas.openxmlformats.org/drawingml/2006/main" prst="rect">
            <a:avLst/>
          </a:prstGeom>
        </p:spPr>
      </p:pic>
    </p:spTree>
    <p:extLst>
      <p:ext uri="{BB962C8B-B14F-4D97-AF65-F5344CB8AC3E}">
        <p14:creationId xmlns:p14="http://schemas.microsoft.com/office/powerpoint/2010/main" val="1943104183"/>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5E2022C-E9AD-4E66-A5AE-995BD7CECF9A}"/>
              </a:ext>
            </a:extLst>
          </p:cNvPr>
          <p:cNvSpPr>
            <a:spLocks xmlns:a="http://schemas.openxmlformats.org/drawingml/2006/main" noGrp="1"/>
          </p:cNvSpPr>
          <p:nvPr/>
        </p:nvSpPr>
        <p:spPr>
          <a:xfrm xmlns:a="http://schemas.openxmlformats.org/drawingml/2006/main">
            <a:off x="457200" y="285750"/>
            <a:ext cx="11144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25" b="0">
                <a:solidFill>
                  <a:srgbClr val="585858"/>
                </a:solidFill>
                <a:latin typeface="Lexend Deca"/>
                <a:ea typeface="Lexend Deca"/>
                <a:cs typeface="Lexend Deca"/>
              </a:defRPr>
            </a:defPPr>
          </a:lstStyle>
          <a:p xmlns:a="http://schemas.openxmlformats.org/drawingml/2006/main">
            <a:pPr>
              <a:defRPr sz="1125" b="0">
                <a:solidFill>
                  <a:srgbClr val="585858"/>
                </a:solidFill>
                <a:latin typeface="Lexend Deca"/>
                <a:ea typeface="Lexend Deca"/>
                <a:cs typeface="Lexend Deca"/>
              </a:defRPr>
            </a:pPr>
            <a:r>
              <a:rPr sz="1125" b="0">
                <a:solidFill>
                  <a:srgbClr val="585858"/>
                </a:solidFill>
                <a:latin typeface="Lexend Deca"/>
                <a:ea typeface="Lexend Deca"/>
                <a:cs typeface="Lexend Deca"/>
              </a:rPr>
              <a:t>Content scenario</a:t>
            </a:r>
          </a:p>
        </p:txBody>
      </p:sp>
      <p:sp>
        <p:nvSpPr>
          <p:cNvPr id="2" name="">
            <a:extLst xmlns:a="http://schemas.openxmlformats.org/drawingml/2006/main">
              <a:ext uri="{FF2B5EF4-FFF2-40B4-BE49-F238E27FC236}">
                <a16:creationId xmlns:a16="http://schemas.microsoft.com/office/drawing/2014/main" id="{30C61EFD-55C7-4558-9922-2D8110F9F520}"/>
              </a:ext>
            </a:extLst>
          </p:cNvPr>
          <p:cNvSpPr>
            <a:spLocks xmlns:a="http://schemas.openxmlformats.org/drawingml/2006/main" noGrp="1"/>
          </p:cNvSpPr>
          <p:nvPr/>
        </p:nvSpPr>
        <p:spPr>
          <a:xfrm xmlns:a="http://schemas.openxmlformats.org/drawingml/2006/main">
            <a:off x="457200" y="685800"/>
            <a:ext cx="11239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850" b="0">
                <a:solidFill>
                  <a:srgbClr val="202020"/>
                </a:solidFill>
                <a:latin typeface="Lexend Deca"/>
                <a:ea typeface="Lexend Deca"/>
                <a:cs typeface="Lexend Deca"/>
              </a:defRPr>
            </a:defPPr>
          </a:lstStyle>
          <a:p xmlns:a="http://schemas.openxmlformats.org/drawingml/2006/main">
            <a:pPr>
              <a:defRPr sz="2850" b="0">
                <a:solidFill>
                  <a:srgbClr val="202020"/>
                </a:solidFill>
                <a:latin typeface="Lexend Deca"/>
                <a:ea typeface="Lexend Deca"/>
                <a:cs typeface="Lexend Deca"/>
              </a:defRPr>
            </a:pPr>
            <a:r>
              <a:rPr sz="2850" b="0">
                <a:solidFill>
                  <a:srgbClr val="202020"/>
                </a:solidFill>
                <a:latin typeface="Lexend Deca"/>
                <a:ea typeface="Lexend Deca"/>
                <a:cs typeface="Lexend Deca"/>
              </a:rPr>
              <a:t>A useful reason to come back</a:t>
            </a:r>
          </a:p>
        </p:txBody>
      </p:sp>
      <p:sp>
        <p:nvSpPr>
          <p:cNvPr id="3" name="">
            <a:extLst xmlns:a="http://schemas.openxmlformats.org/drawingml/2006/main">
              <a:ext uri="{FF2B5EF4-FFF2-40B4-BE49-F238E27FC236}">
                <a16:creationId xmlns:a16="http://schemas.microsoft.com/office/drawing/2014/main" id="{24C2E3D9-EBB3-4D67-B783-6A3A44D21957}"/>
              </a:ext>
            </a:extLst>
          </p:cNvPr>
          <p:cNvSpPr>
            <a:spLocks xmlns:a="http://schemas.openxmlformats.org/drawingml/2006/main" noGrp="1"/>
          </p:cNvSpPr>
          <p:nvPr/>
        </p:nvSpPr>
        <p:spPr>
          <a:xfrm xmlns:a="http://schemas.openxmlformats.org/drawingml/2006/main">
            <a:off x="647700" y="2076450"/>
            <a:ext cx="108585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0">
                <a:solidFill>
                  <a:srgbClr val="202020"/>
                </a:solidFill>
                <a:latin typeface="Lexend Deca"/>
                <a:ea typeface="Lexend Deca"/>
                <a:cs typeface="Lexend Deca"/>
              </a:defRPr>
            </a:defPPr>
          </a:lstStyle>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A member asks about trading costs.</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AI prepares a short lesson, a video script</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and a question that checks understanding.</a:t>
            </a:r>
          </a:p>
        </p:txBody>
      </p:sp>
      <p:sp>
        <p:nvSpPr>
          <p:cNvPr id="4" name="">
            <a:extLst xmlns:a="http://schemas.openxmlformats.org/drawingml/2006/main">
              <a:ext uri="{FF2B5EF4-FFF2-40B4-BE49-F238E27FC236}">
                <a16:creationId xmlns:a16="http://schemas.microsoft.com/office/drawing/2014/main" id="{091A90D8-5DAF-47F5-BD63-E50C1E7D8523}"/>
              </a:ext>
            </a:extLst>
          </p:cNvPr>
          <p:cNvSpPr>
            <a:spLocks xmlns:a="http://schemas.openxmlformats.org/drawingml/2006/main" noGrp="1"/>
          </p:cNvSpPr>
          <p:nvPr/>
        </p:nvSpPr>
        <p:spPr>
          <a:xfrm xmlns:a="http://schemas.openxmlformats.org/drawingml/2006/main">
            <a:off x="647700" y="3667125"/>
            <a:ext cx="10668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585858"/>
                </a:solidFill>
                <a:latin typeface="Lexend Deca"/>
                <a:ea typeface="Lexend Deca"/>
                <a:cs typeface="Lexend Deca"/>
              </a:defRPr>
            </a:defPPr>
          </a:lstStyle>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Their experience shapes the explanation.</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Your voice stays consistent.</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You review the facts before publication.</a:t>
            </a:r>
          </a:p>
        </p:txBody>
      </p:sp>
      <p:sp>
        <p:nvSpPr>
          <p:cNvPr id="5" name="">
            <a:extLst xmlns:a="http://schemas.openxmlformats.org/drawingml/2006/main">
              <a:ext uri="{FF2B5EF4-FFF2-40B4-BE49-F238E27FC236}">
                <a16:creationId xmlns:a16="http://schemas.microsoft.com/office/drawing/2014/main" id="{CE91757B-3A5D-4086-8ED6-1955DA3231A7}"/>
              </a:ext>
            </a:extLst>
          </p:cNvPr>
          <p:cNvSpPr>
            <a:spLocks xmlns:a="http://schemas.openxmlformats.org/drawingml/2006/main" noGrp="1"/>
          </p:cNvSpPr>
          <p:nvPr/>
        </p:nvSpPr>
        <p:spPr>
          <a:xfrm xmlns:a="http://schemas.openxmlformats.org/drawingml/2006/main">
            <a:off x="647700" y="5467350"/>
            <a:ext cx="10763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202020"/>
                </a:solidFill>
                <a:latin typeface="Lexend Deca"/>
                <a:ea typeface="Lexend Deca"/>
                <a:cs typeface="Lexend Deca"/>
              </a:defRPr>
            </a:defPPr>
          </a:lstStyle>
          <a:p xmlns:a="http://schemas.openxmlformats.org/drawingml/2006/main">
            <a:pPr>
              <a:defRPr sz="1500" b="0">
                <a:solidFill>
                  <a:srgbClr val="202020"/>
                </a:solidFill>
                <a:latin typeface="Lexend Deca"/>
                <a:ea typeface="Lexend Deca"/>
                <a:cs typeface="Lexend Deca"/>
              </a:defRPr>
            </a:pPr>
            <a:r>
              <a:rPr sz="1500" b="0">
                <a:solidFill>
                  <a:srgbClr val="202020"/>
                </a:solidFill>
                <a:latin typeface="Lexend Deca"/>
                <a:ea typeface="Lexend Deca"/>
                <a:cs typeface="Lexend Deca"/>
              </a:rPr>
              <a:t>Try /journey engage. Then build the content engine that follows.</a:t>
            </a:r>
          </a:p>
        </p:txBody>
      </p:sp>
      <p:sp>
        <p:nvSpPr>
          <p:cNvPr id="6" name="">
            <a:extLst xmlns:a="http://schemas.openxmlformats.org/drawingml/2006/main">
              <a:ext uri="{FF2B5EF4-FFF2-40B4-BE49-F238E27FC236}">
                <a16:creationId xmlns:a16="http://schemas.microsoft.com/office/drawing/2014/main" id="{B5E49569-5138-4DBA-B619-28D9CDF86550}"/>
              </a:ext>
            </a:extLst>
          </p:cNvPr>
          <p:cNvSpPr>
            <a:spLocks xmlns:a="http://schemas.openxmlformats.org/drawingml/2006/main" noGrp="1"/>
          </p:cNvSpPr>
          <p:nvPr/>
        </p:nvSpPr>
        <p:spPr>
          <a:xfrm xmlns:a="http://schemas.openxmlformats.org/drawingml/2006/main">
            <a:off x="723900" y="64865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WaterMeetSky  ·  Exness Partner Workshop  ·  Client journey</a:t>
            </a:r>
          </a:p>
        </p:txBody>
      </p:sp>
      <p:sp>
        <p:nvSpPr>
          <p:cNvPr id="7" name="">
            <a:extLst xmlns:a="http://schemas.openxmlformats.org/drawingml/2006/main">
              <a:ext uri="{FF2B5EF4-FFF2-40B4-BE49-F238E27FC236}">
                <a16:creationId xmlns:a16="http://schemas.microsoft.com/office/drawing/2014/main" id="{DCE9805A-6829-4650-8F38-3191799D5C0B}"/>
              </a:ext>
            </a:extLst>
          </p:cNvPr>
          <p:cNvSpPr>
            <a:spLocks xmlns:a="http://schemas.openxmlformats.org/drawingml/2006/main" noGrp="1"/>
          </p:cNvSpPr>
          <p:nvPr/>
        </p:nvSpPr>
        <p:spPr>
          <a:xfrm xmlns:a="http://schemas.openxmlformats.org/drawingml/2006/main">
            <a:off x="11334750" y="6486525"/>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J3</a:t>
            </a:r>
          </a:p>
        </p:txBody>
      </p:sp>
      <p:pic>
        <p:nvPicPr>
          <p:cNvPr id="8" name="">
            <a:extLst xmlns:a="http://schemas.openxmlformats.org/drawingml/2006/main">
              <a:ext uri="{FF2B5EF4-FFF2-40B4-BE49-F238E27FC236}">
                <a16:creationId xmlns:a16="http://schemas.microsoft.com/office/drawing/2014/main" id="{61B1F622-AFBB-4A44-9436-5FAAAF245329}"/>
              </a:ext>
            </a:extLst>
          </p:cNvPr>
          <p:cNvPicPr>
            <a:picLocks xmlns:a="http://schemas.openxmlformats.org/drawingml/2006/main" noChangeAspect="1"/>
          </p:cNvPicPr>
          <p:nvPr/>
        </p:nvPicPr>
        <p:blipFill>
          <a:blip xmlns:r="http://schemas.openxmlformats.org/officeDocument/2006/relationships" xmlns:a="http://schemas.openxmlformats.org/drawingml/2006/main" r:embed="R752b09410c2e4478"/>
          <a:stretch xmlns:a="http://schemas.openxmlformats.org/drawingml/2006/main"/>
        </p:blipFill>
        <p:spPr>
          <a:xfrm xmlns:a="http://schemas.openxmlformats.org/drawingml/2006/main">
            <a:off x="342900" y="6448425"/>
            <a:ext cx="304800" cy="304800"/>
          </a:xfrm>
          <a:prstGeom xmlns:a="http://schemas.openxmlformats.org/drawingml/2006/main" prst="rect">
            <a:avLst/>
          </a:prstGeom>
        </p:spPr>
      </p:pic>
    </p:spTree>
    <p:extLst>
      <p:ext uri="{BB962C8B-B14F-4D97-AF65-F5344CB8AC3E}">
        <p14:creationId xmlns:p14="http://schemas.microsoft.com/office/powerpoint/2010/main" val="670350311"/>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E3298A8-47AC-4A43-8089-F6C4BA2B4710}"/>
              </a:ext>
            </a:extLst>
          </p:cNvPr>
          <p:cNvSpPr>
            <a:spLocks xmlns:a="http://schemas.openxmlformats.org/drawingml/2006/main" noGrp="1"/>
          </p:cNvSpPr>
          <p:nvPr/>
        </p:nvSpPr>
        <p:spPr>
          <a:xfrm xmlns:a="http://schemas.openxmlformats.org/drawingml/2006/main">
            <a:off x="457200" y="285750"/>
            <a:ext cx="11144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25" b="0">
                <a:solidFill>
                  <a:srgbClr val="585858"/>
                </a:solidFill>
                <a:latin typeface="Lexend Deca"/>
                <a:ea typeface="Lexend Deca"/>
                <a:cs typeface="Lexend Deca"/>
              </a:defRPr>
            </a:defPPr>
          </a:lstStyle>
          <a:p xmlns:a="http://schemas.openxmlformats.org/drawingml/2006/main">
            <a:pPr>
              <a:defRPr sz="1125" b="0">
                <a:solidFill>
                  <a:srgbClr val="585858"/>
                </a:solidFill>
                <a:latin typeface="Lexend Deca"/>
                <a:ea typeface="Lexend Deca"/>
                <a:cs typeface="Lexend Deca"/>
              </a:defRPr>
            </a:pPr>
            <a:r>
              <a:rPr sz="1125" b="0">
                <a:solidFill>
                  <a:srgbClr val="585858"/>
                </a:solidFill>
                <a:latin typeface="Lexend Deca"/>
                <a:ea typeface="Lexend Deca"/>
                <a:cs typeface="Lexend Deca"/>
              </a:rPr>
              <a:t>Capture scenario</a:t>
            </a:r>
          </a:p>
        </p:txBody>
      </p:sp>
      <p:sp>
        <p:nvSpPr>
          <p:cNvPr id="2" name="">
            <a:extLst xmlns:a="http://schemas.openxmlformats.org/drawingml/2006/main">
              <a:ext uri="{FF2B5EF4-FFF2-40B4-BE49-F238E27FC236}">
                <a16:creationId xmlns:a16="http://schemas.microsoft.com/office/drawing/2014/main" id="{B37E144C-36C8-4435-8681-54E39BCE6FCE}"/>
              </a:ext>
            </a:extLst>
          </p:cNvPr>
          <p:cNvSpPr>
            <a:spLocks xmlns:a="http://schemas.openxmlformats.org/drawingml/2006/main" noGrp="1"/>
          </p:cNvSpPr>
          <p:nvPr/>
        </p:nvSpPr>
        <p:spPr>
          <a:xfrm xmlns:a="http://schemas.openxmlformats.org/drawingml/2006/main">
            <a:off x="457200" y="685800"/>
            <a:ext cx="11239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850" b="0">
                <a:solidFill>
                  <a:srgbClr val="202020"/>
                </a:solidFill>
                <a:latin typeface="Lexend Deca"/>
                <a:ea typeface="Lexend Deca"/>
                <a:cs typeface="Lexend Deca"/>
              </a:defRPr>
            </a:defPPr>
          </a:lstStyle>
          <a:p xmlns:a="http://schemas.openxmlformats.org/drawingml/2006/main">
            <a:pPr>
              <a:defRPr sz="2850" b="0">
                <a:solidFill>
                  <a:srgbClr val="202020"/>
                </a:solidFill>
                <a:latin typeface="Lexend Deca"/>
                <a:ea typeface="Lexend Deca"/>
                <a:cs typeface="Lexend Deca"/>
              </a:defRPr>
            </a:pPr>
            <a:r>
              <a:rPr sz="2850" b="0">
                <a:solidFill>
                  <a:srgbClr val="202020"/>
                </a:solidFill>
                <a:latin typeface="Lexend Deca"/>
                <a:ea typeface="Lexend Deca"/>
                <a:cs typeface="Lexend Deca"/>
              </a:rPr>
              <a:t>One enquiry becomes a usable record</a:t>
            </a:r>
          </a:p>
        </p:txBody>
      </p:sp>
      <p:sp>
        <p:nvSpPr>
          <p:cNvPr id="3" name="">
            <a:extLst xmlns:a="http://schemas.openxmlformats.org/drawingml/2006/main">
              <a:ext uri="{FF2B5EF4-FFF2-40B4-BE49-F238E27FC236}">
                <a16:creationId xmlns:a16="http://schemas.microsoft.com/office/drawing/2014/main" id="{349C5212-A308-4E65-AD0A-A473D464567A}"/>
              </a:ext>
            </a:extLst>
          </p:cNvPr>
          <p:cNvSpPr>
            <a:spLocks xmlns:a="http://schemas.openxmlformats.org/drawingml/2006/main" noGrp="1"/>
          </p:cNvSpPr>
          <p:nvPr/>
        </p:nvSpPr>
        <p:spPr>
          <a:xfrm xmlns:a="http://schemas.openxmlformats.org/drawingml/2006/main">
            <a:off x="647700" y="2076450"/>
            <a:ext cx="108585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0">
                <a:solidFill>
                  <a:srgbClr val="202020"/>
                </a:solidFill>
                <a:latin typeface="Lexend Deca"/>
                <a:ea typeface="Lexend Deca"/>
                <a:cs typeface="Lexend Deca"/>
              </a:defRPr>
            </a:defPPr>
          </a:lstStyle>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The prospect gets the promised checklist.</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The form records the source and intent.</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The bot continues the conversation.</a:t>
            </a:r>
          </a:p>
        </p:txBody>
      </p:sp>
      <p:sp>
        <p:nvSpPr>
          <p:cNvPr id="4" name="">
            <a:extLst xmlns:a="http://schemas.openxmlformats.org/drawingml/2006/main">
              <a:ext uri="{FF2B5EF4-FFF2-40B4-BE49-F238E27FC236}">
                <a16:creationId xmlns:a16="http://schemas.microsoft.com/office/drawing/2014/main" id="{1907C369-1E79-4EF8-96A5-D07F27FCD384}"/>
              </a:ext>
            </a:extLst>
          </p:cNvPr>
          <p:cNvSpPr>
            <a:spLocks xmlns:a="http://schemas.openxmlformats.org/drawingml/2006/main" noGrp="1"/>
          </p:cNvSpPr>
          <p:nvPr/>
        </p:nvSpPr>
        <p:spPr>
          <a:xfrm xmlns:a="http://schemas.openxmlformats.org/drawingml/2006/main">
            <a:off x="647700" y="3667125"/>
            <a:ext cx="10668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585858"/>
                </a:solidFill>
                <a:latin typeface="Lexend Deca"/>
                <a:ea typeface="Lexend Deca"/>
                <a:cs typeface="Lexend Deca"/>
              </a:defRPr>
            </a:defPPr>
          </a:lstStyle>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Their reply shapes the next step.</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Identity review protects private records.</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Exness confirms available attribution.</a:t>
            </a:r>
          </a:p>
        </p:txBody>
      </p:sp>
      <p:sp>
        <p:nvSpPr>
          <p:cNvPr id="5" name="">
            <a:extLst xmlns:a="http://schemas.openxmlformats.org/drawingml/2006/main">
              <a:ext uri="{FF2B5EF4-FFF2-40B4-BE49-F238E27FC236}">
                <a16:creationId xmlns:a16="http://schemas.microsoft.com/office/drawing/2014/main" id="{C4A86CDD-3ECE-4212-A145-53841DD8C914}"/>
              </a:ext>
            </a:extLst>
          </p:cNvPr>
          <p:cNvSpPr>
            <a:spLocks xmlns:a="http://schemas.openxmlformats.org/drawingml/2006/main" noGrp="1"/>
          </p:cNvSpPr>
          <p:nvPr/>
        </p:nvSpPr>
        <p:spPr>
          <a:xfrm xmlns:a="http://schemas.openxmlformats.org/drawingml/2006/main">
            <a:off x="647700" y="5467350"/>
            <a:ext cx="10763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202020"/>
                </a:solidFill>
                <a:latin typeface="Lexend Deca"/>
                <a:ea typeface="Lexend Deca"/>
                <a:cs typeface="Lexend Deca"/>
              </a:defRPr>
            </a:defPPr>
          </a:lstStyle>
          <a:p xmlns:a="http://schemas.openxmlformats.org/drawingml/2006/main">
            <a:pPr>
              <a:defRPr sz="1500" b="0">
                <a:solidFill>
                  <a:srgbClr val="202020"/>
                </a:solidFill>
                <a:latin typeface="Lexend Deca"/>
                <a:ea typeface="Lexend Deca"/>
                <a:cs typeface="Lexend Deca"/>
              </a:defRPr>
            </a:pPr>
            <a:r>
              <a:rPr sz="1500" b="0">
                <a:solidFill>
                  <a:srgbClr val="202020"/>
                </a:solidFill>
                <a:latin typeface="Lexend Deca"/>
                <a:ea typeface="Lexend Deca"/>
                <a:cs typeface="Lexend Deca"/>
              </a:rPr>
              <a:t>Watch a fictional phone submission appear in the private sheet.</a:t>
            </a:r>
          </a:p>
        </p:txBody>
      </p:sp>
      <p:sp>
        <p:nvSpPr>
          <p:cNvPr id="6" name="">
            <a:extLst xmlns:a="http://schemas.openxmlformats.org/drawingml/2006/main">
              <a:ext uri="{FF2B5EF4-FFF2-40B4-BE49-F238E27FC236}">
                <a16:creationId xmlns:a16="http://schemas.microsoft.com/office/drawing/2014/main" id="{91DA93A5-C22A-44DA-B4CC-BEB831807F53}"/>
              </a:ext>
            </a:extLst>
          </p:cNvPr>
          <p:cNvSpPr>
            <a:spLocks xmlns:a="http://schemas.openxmlformats.org/drawingml/2006/main" noGrp="1"/>
          </p:cNvSpPr>
          <p:nvPr/>
        </p:nvSpPr>
        <p:spPr>
          <a:xfrm xmlns:a="http://schemas.openxmlformats.org/drawingml/2006/main">
            <a:off x="723900" y="64865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WaterMeetSky  ·  Exness Partner Workshop  ·  Client journey</a:t>
            </a:r>
          </a:p>
        </p:txBody>
      </p:sp>
      <p:sp>
        <p:nvSpPr>
          <p:cNvPr id="7" name="">
            <a:extLst xmlns:a="http://schemas.openxmlformats.org/drawingml/2006/main">
              <a:ext uri="{FF2B5EF4-FFF2-40B4-BE49-F238E27FC236}">
                <a16:creationId xmlns:a16="http://schemas.microsoft.com/office/drawing/2014/main" id="{300D9B76-BD5E-4C4B-BD4B-A2390EA76E01}"/>
              </a:ext>
            </a:extLst>
          </p:cNvPr>
          <p:cNvSpPr>
            <a:spLocks xmlns:a="http://schemas.openxmlformats.org/drawingml/2006/main" noGrp="1"/>
          </p:cNvSpPr>
          <p:nvPr/>
        </p:nvSpPr>
        <p:spPr>
          <a:xfrm xmlns:a="http://schemas.openxmlformats.org/drawingml/2006/main">
            <a:off x="11334750" y="6486525"/>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J4</a:t>
            </a:r>
          </a:p>
        </p:txBody>
      </p:sp>
      <p:pic>
        <p:nvPicPr>
          <p:cNvPr id="8" name="">
            <a:extLst xmlns:a="http://schemas.openxmlformats.org/drawingml/2006/main">
              <a:ext uri="{FF2B5EF4-FFF2-40B4-BE49-F238E27FC236}">
                <a16:creationId xmlns:a16="http://schemas.microsoft.com/office/drawing/2014/main" id="{0ADF4157-38FC-4577-89C4-3A776DB33DB9}"/>
              </a:ext>
            </a:extLst>
          </p:cNvPr>
          <p:cNvPicPr>
            <a:picLocks xmlns:a="http://schemas.openxmlformats.org/drawingml/2006/main" noChangeAspect="1"/>
          </p:cNvPicPr>
          <p:nvPr/>
        </p:nvPicPr>
        <p:blipFill>
          <a:blip xmlns:r="http://schemas.openxmlformats.org/officeDocument/2006/relationships" xmlns:a="http://schemas.openxmlformats.org/drawingml/2006/main" r:embed="Rd10ad08919c44b63"/>
          <a:stretch xmlns:a="http://schemas.openxmlformats.org/drawingml/2006/main"/>
        </p:blipFill>
        <p:spPr>
          <a:xfrm xmlns:a="http://schemas.openxmlformats.org/drawingml/2006/main">
            <a:off x="342900" y="6448425"/>
            <a:ext cx="304800" cy="304800"/>
          </a:xfrm>
          <a:prstGeom xmlns:a="http://schemas.openxmlformats.org/drawingml/2006/main" prst="rect">
            <a:avLst/>
          </a:prstGeom>
        </p:spPr>
      </p:pic>
    </p:spTree>
    <p:extLst>
      <p:ext uri="{BB962C8B-B14F-4D97-AF65-F5344CB8AC3E}">
        <p14:creationId xmlns:p14="http://schemas.microsoft.com/office/powerpoint/2010/main" val="757591281"/>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4F28555-88B1-43E3-939B-DD6B8409E24A}"/>
              </a:ext>
            </a:extLst>
          </p:cNvPr>
          <p:cNvSpPr>
            <a:spLocks xmlns:a="http://schemas.openxmlformats.org/drawingml/2006/main" noGrp="1"/>
          </p:cNvSpPr>
          <p:nvPr/>
        </p:nvSpPr>
        <p:spPr>
          <a:xfrm xmlns:a="http://schemas.openxmlformats.org/drawingml/2006/main">
            <a:off x="457200" y="285750"/>
            <a:ext cx="11144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25" b="0">
                <a:solidFill>
                  <a:srgbClr val="585858"/>
                </a:solidFill>
                <a:latin typeface="Lexend Deca"/>
                <a:ea typeface="Lexend Deca"/>
                <a:cs typeface="Lexend Deca"/>
              </a:defRPr>
            </a:defPPr>
          </a:lstStyle>
          <a:p xmlns:a="http://schemas.openxmlformats.org/drawingml/2006/main">
            <a:pPr>
              <a:defRPr sz="1125" b="0">
                <a:solidFill>
                  <a:srgbClr val="585858"/>
                </a:solidFill>
                <a:latin typeface="Lexend Deca"/>
                <a:ea typeface="Lexend Deca"/>
                <a:cs typeface="Lexend Deca"/>
              </a:defRPr>
            </a:pPr>
            <a:r>
              <a:rPr sz="1125" b="0">
                <a:solidFill>
                  <a:srgbClr val="585858"/>
                </a:solidFill>
                <a:latin typeface="Lexend Deca"/>
                <a:ea typeface="Lexend Deca"/>
                <a:cs typeface="Lexend Deca"/>
              </a:rPr>
              <a:t>Qualification scenario</a:t>
            </a:r>
          </a:p>
        </p:txBody>
      </p:sp>
      <p:sp>
        <p:nvSpPr>
          <p:cNvPr id="2" name="">
            <a:extLst xmlns:a="http://schemas.openxmlformats.org/drawingml/2006/main">
              <a:ext uri="{FF2B5EF4-FFF2-40B4-BE49-F238E27FC236}">
                <a16:creationId xmlns:a16="http://schemas.microsoft.com/office/drawing/2014/main" id="{E05F11E0-8E28-418B-9D1B-E2D981A8786D}"/>
              </a:ext>
            </a:extLst>
          </p:cNvPr>
          <p:cNvSpPr>
            <a:spLocks xmlns:a="http://schemas.openxmlformats.org/drawingml/2006/main" noGrp="1"/>
          </p:cNvSpPr>
          <p:nvPr/>
        </p:nvSpPr>
        <p:spPr>
          <a:xfrm xmlns:a="http://schemas.openxmlformats.org/drawingml/2006/main">
            <a:off x="457200" y="685800"/>
            <a:ext cx="11239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850" b="0">
                <a:solidFill>
                  <a:srgbClr val="202020"/>
                </a:solidFill>
                <a:latin typeface="Lexend Deca"/>
                <a:ea typeface="Lexend Deca"/>
                <a:cs typeface="Lexend Deca"/>
              </a:defRPr>
            </a:defPPr>
          </a:lstStyle>
          <a:p xmlns:a="http://schemas.openxmlformats.org/drawingml/2006/main">
            <a:pPr>
              <a:defRPr sz="2850" b="0">
                <a:solidFill>
                  <a:srgbClr val="202020"/>
                </a:solidFill>
                <a:latin typeface="Lexend Deca"/>
                <a:ea typeface="Lexend Deca"/>
                <a:cs typeface="Lexend Deca"/>
              </a:defRPr>
            </a:pPr>
            <a:r>
              <a:rPr sz="2850" b="0">
                <a:solidFill>
                  <a:srgbClr val="202020"/>
                </a:solidFill>
                <a:latin typeface="Lexend Deca"/>
                <a:ea typeface="Lexend Deca"/>
                <a:cs typeface="Lexend Deca"/>
              </a:rPr>
              <a:t>The right next step for this person</a:t>
            </a:r>
          </a:p>
        </p:txBody>
      </p:sp>
      <p:sp>
        <p:nvSpPr>
          <p:cNvPr id="3" name="">
            <a:extLst xmlns:a="http://schemas.openxmlformats.org/drawingml/2006/main">
              <a:ext uri="{FF2B5EF4-FFF2-40B4-BE49-F238E27FC236}">
                <a16:creationId xmlns:a16="http://schemas.microsoft.com/office/drawing/2014/main" id="{1438B4B5-F2CC-4145-80AA-60CFF4CE522C}"/>
              </a:ext>
            </a:extLst>
          </p:cNvPr>
          <p:cNvSpPr>
            <a:spLocks xmlns:a="http://schemas.openxmlformats.org/drawingml/2006/main" noGrp="1"/>
          </p:cNvSpPr>
          <p:nvPr/>
        </p:nvSpPr>
        <p:spPr>
          <a:xfrm xmlns:a="http://schemas.openxmlformats.org/drawingml/2006/main">
            <a:off x="647700" y="2076450"/>
            <a:ext cx="108585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0">
                <a:solidFill>
                  <a:srgbClr val="202020"/>
                </a:solidFill>
                <a:latin typeface="Lexend Deca"/>
                <a:ea typeface="Lexend Deca"/>
                <a:cs typeface="Lexend Deca"/>
              </a:defRPr>
            </a:defPPr>
          </a:lstStyle>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Ask about experience and learning goals.</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Find out whether they want a resource</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or a conversation with the partner.</a:t>
            </a:r>
          </a:p>
        </p:txBody>
      </p:sp>
      <p:sp>
        <p:nvSpPr>
          <p:cNvPr id="4" name="">
            <a:extLst xmlns:a="http://schemas.openxmlformats.org/drawingml/2006/main">
              <a:ext uri="{FF2B5EF4-FFF2-40B4-BE49-F238E27FC236}">
                <a16:creationId xmlns:a16="http://schemas.microsoft.com/office/drawing/2014/main" id="{7ADA8B77-4C98-4B3B-B9EE-7E37AF158960}"/>
              </a:ext>
            </a:extLst>
          </p:cNvPr>
          <p:cNvSpPr>
            <a:spLocks xmlns:a="http://schemas.openxmlformats.org/drawingml/2006/main" noGrp="1"/>
          </p:cNvSpPr>
          <p:nvPr/>
        </p:nvSpPr>
        <p:spPr>
          <a:xfrm xmlns:a="http://schemas.openxmlformats.org/drawingml/2006/main">
            <a:off x="647700" y="3667125"/>
            <a:ext cx="10668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585858"/>
                </a:solidFill>
                <a:latin typeface="Lexend Deca"/>
                <a:ea typeface="Lexend Deca"/>
                <a:cs typeface="Lexend Deca"/>
              </a:defRPr>
            </a:defPPr>
          </a:lstStyle>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AI helps interpret the stated need.</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The API supplies recorded milestones.</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The partner handles sensitive questions.</a:t>
            </a:r>
          </a:p>
        </p:txBody>
      </p:sp>
      <p:sp>
        <p:nvSpPr>
          <p:cNvPr id="5" name="">
            <a:extLst xmlns:a="http://schemas.openxmlformats.org/drawingml/2006/main">
              <a:ext uri="{FF2B5EF4-FFF2-40B4-BE49-F238E27FC236}">
                <a16:creationId xmlns:a16="http://schemas.microsoft.com/office/drawing/2014/main" id="{CF044F17-F15D-4B75-885D-DF33C72E04DD}"/>
              </a:ext>
            </a:extLst>
          </p:cNvPr>
          <p:cNvSpPr>
            <a:spLocks xmlns:a="http://schemas.openxmlformats.org/drawingml/2006/main" noGrp="1"/>
          </p:cNvSpPr>
          <p:nvPr/>
        </p:nvSpPr>
        <p:spPr>
          <a:xfrm xmlns:a="http://schemas.openxmlformats.org/drawingml/2006/main">
            <a:off x="647700" y="5467350"/>
            <a:ext cx="10763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202020"/>
                </a:solidFill>
                <a:latin typeface="Lexend Deca"/>
                <a:ea typeface="Lexend Deca"/>
                <a:cs typeface="Lexend Deca"/>
              </a:defRPr>
            </a:defPPr>
          </a:lstStyle>
          <a:p xmlns:a="http://schemas.openxmlformats.org/drawingml/2006/main">
            <a:pPr>
              <a:defRPr sz="1500" b="0">
                <a:solidFill>
                  <a:srgbClr val="202020"/>
                </a:solidFill>
                <a:latin typeface="Lexend Deca"/>
                <a:ea typeface="Lexend Deca"/>
                <a:cs typeface="Lexend Deca"/>
              </a:defRPr>
            </a:pPr>
            <a:r>
              <a:rPr sz="1500" b="0">
                <a:solidFill>
                  <a:srgbClr val="202020"/>
                </a:solidFill>
                <a:latin typeface="Lexend Deca"/>
                <a:ea typeface="Lexend Deca"/>
                <a:cs typeface="Lexend Deca"/>
              </a:rPr>
              <a:t>Lead qualification and Exness CPA qualification are separate checks.</a:t>
            </a:r>
          </a:p>
        </p:txBody>
      </p:sp>
      <p:sp>
        <p:nvSpPr>
          <p:cNvPr id="6" name="">
            <a:extLst xmlns:a="http://schemas.openxmlformats.org/drawingml/2006/main">
              <a:ext uri="{FF2B5EF4-FFF2-40B4-BE49-F238E27FC236}">
                <a16:creationId xmlns:a16="http://schemas.microsoft.com/office/drawing/2014/main" id="{92735EFE-1644-4451-8651-ADB1C62BEEC4}"/>
              </a:ext>
            </a:extLst>
          </p:cNvPr>
          <p:cNvSpPr>
            <a:spLocks xmlns:a="http://schemas.openxmlformats.org/drawingml/2006/main" noGrp="1"/>
          </p:cNvSpPr>
          <p:nvPr/>
        </p:nvSpPr>
        <p:spPr>
          <a:xfrm xmlns:a="http://schemas.openxmlformats.org/drawingml/2006/main">
            <a:off x="723900" y="64865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WaterMeetSky  ·  Exness Partner Workshop  ·  Client journey</a:t>
            </a:r>
          </a:p>
        </p:txBody>
      </p:sp>
      <p:sp>
        <p:nvSpPr>
          <p:cNvPr id="7" name="">
            <a:extLst xmlns:a="http://schemas.openxmlformats.org/drawingml/2006/main">
              <a:ext uri="{FF2B5EF4-FFF2-40B4-BE49-F238E27FC236}">
                <a16:creationId xmlns:a16="http://schemas.microsoft.com/office/drawing/2014/main" id="{6B2ECD40-7A69-4544-A218-08A60122316A}"/>
              </a:ext>
            </a:extLst>
          </p:cNvPr>
          <p:cNvSpPr>
            <a:spLocks xmlns:a="http://schemas.openxmlformats.org/drawingml/2006/main" noGrp="1"/>
          </p:cNvSpPr>
          <p:nvPr/>
        </p:nvSpPr>
        <p:spPr>
          <a:xfrm xmlns:a="http://schemas.openxmlformats.org/drawingml/2006/main">
            <a:off x="11334750" y="6486525"/>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J5</a:t>
            </a:r>
          </a:p>
        </p:txBody>
      </p:sp>
      <p:pic>
        <p:nvPicPr>
          <p:cNvPr id="8" name="">
            <a:extLst xmlns:a="http://schemas.openxmlformats.org/drawingml/2006/main">
              <a:ext uri="{FF2B5EF4-FFF2-40B4-BE49-F238E27FC236}">
                <a16:creationId xmlns:a16="http://schemas.microsoft.com/office/drawing/2014/main" id="{B57344AB-65A5-4658-94E5-FB8CD065070F}"/>
              </a:ext>
            </a:extLst>
          </p:cNvPr>
          <p:cNvPicPr>
            <a:picLocks xmlns:a="http://schemas.openxmlformats.org/drawingml/2006/main" noChangeAspect="1"/>
          </p:cNvPicPr>
          <p:nvPr/>
        </p:nvPicPr>
        <p:blipFill>
          <a:blip xmlns:r="http://schemas.openxmlformats.org/officeDocument/2006/relationships" xmlns:a="http://schemas.openxmlformats.org/drawingml/2006/main" r:embed="R74bd5113cad44a34"/>
          <a:stretch xmlns:a="http://schemas.openxmlformats.org/drawingml/2006/main"/>
        </p:blipFill>
        <p:spPr>
          <a:xfrm xmlns:a="http://schemas.openxmlformats.org/drawingml/2006/main">
            <a:off x="342900" y="6448425"/>
            <a:ext cx="304800" cy="304800"/>
          </a:xfrm>
          <a:prstGeom xmlns:a="http://schemas.openxmlformats.org/drawingml/2006/main" prst="rect">
            <a:avLst/>
          </a:prstGeom>
        </p:spPr>
      </p:pic>
    </p:spTree>
    <p:extLst>
      <p:ext uri="{BB962C8B-B14F-4D97-AF65-F5344CB8AC3E}">
        <p14:creationId xmlns:p14="http://schemas.microsoft.com/office/powerpoint/2010/main" val="1862318538"/>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05227DA-1571-46A8-AE7F-D81ED4BBD9D8}"/>
              </a:ext>
            </a:extLst>
          </p:cNvPr>
          <p:cNvSpPr>
            <a:spLocks xmlns:a="http://schemas.openxmlformats.org/drawingml/2006/main" noGrp="1"/>
          </p:cNvSpPr>
          <p:nvPr/>
        </p:nvSpPr>
        <p:spPr>
          <a:xfrm xmlns:a="http://schemas.openxmlformats.org/drawingml/2006/main">
            <a:off x="457200" y="285750"/>
            <a:ext cx="11144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25" b="0">
                <a:solidFill>
                  <a:srgbClr val="585858"/>
                </a:solidFill>
                <a:latin typeface="Lexend Deca"/>
                <a:ea typeface="Lexend Deca"/>
                <a:cs typeface="Lexend Deca"/>
              </a:defRPr>
            </a:defPPr>
          </a:lstStyle>
          <a:p xmlns:a="http://schemas.openxmlformats.org/drawingml/2006/main">
            <a:pPr>
              <a:defRPr sz="1125" b="0">
                <a:solidFill>
                  <a:srgbClr val="585858"/>
                </a:solidFill>
                <a:latin typeface="Lexend Deca"/>
                <a:ea typeface="Lexend Deca"/>
                <a:cs typeface="Lexend Deca"/>
              </a:defRPr>
            </a:pPr>
            <a:r>
              <a:rPr sz="1125" b="0">
                <a:solidFill>
                  <a:srgbClr val="585858"/>
                </a:solidFill>
                <a:latin typeface="Lexend Deca"/>
                <a:ea typeface="Lexend Deca"/>
                <a:cs typeface="Lexend Deca"/>
              </a:rPr>
              <a:t>Follow-up scenario</a:t>
            </a:r>
          </a:p>
        </p:txBody>
      </p:sp>
      <p:sp>
        <p:nvSpPr>
          <p:cNvPr id="2" name="">
            <a:extLst xmlns:a="http://schemas.openxmlformats.org/drawingml/2006/main">
              <a:ext uri="{FF2B5EF4-FFF2-40B4-BE49-F238E27FC236}">
                <a16:creationId xmlns:a16="http://schemas.microsoft.com/office/drawing/2014/main" id="{5FD014F4-51CB-4FF3-9520-F483B7D2A9A0}"/>
              </a:ext>
            </a:extLst>
          </p:cNvPr>
          <p:cNvSpPr>
            <a:spLocks xmlns:a="http://schemas.openxmlformats.org/drawingml/2006/main" noGrp="1"/>
          </p:cNvSpPr>
          <p:nvPr/>
        </p:nvSpPr>
        <p:spPr>
          <a:xfrm xmlns:a="http://schemas.openxmlformats.org/drawingml/2006/main">
            <a:off x="457200" y="685800"/>
            <a:ext cx="11239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850" b="0">
                <a:solidFill>
                  <a:srgbClr val="202020"/>
                </a:solidFill>
                <a:latin typeface="Lexend Deca"/>
                <a:ea typeface="Lexend Deca"/>
                <a:cs typeface="Lexend Deca"/>
              </a:defRPr>
            </a:defPPr>
          </a:lstStyle>
          <a:p xmlns:a="http://schemas.openxmlformats.org/drawingml/2006/main">
            <a:pPr>
              <a:defRPr sz="2850" b="0">
                <a:solidFill>
                  <a:srgbClr val="202020"/>
                </a:solidFill>
                <a:latin typeface="Lexend Deca"/>
                <a:ea typeface="Lexend Deca"/>
                <a:cs typeface="Lexend Deca"/>
              </a:defRPr>
            </a:pPr>
            <a:r>
              <a:rPr sz="2850" b="0">
                <a:solidFill>
                  <a:srgbClr val="202020"/>
                </a:solidFill>
                <a:latin typeface="Lexend Deca"/>
                <a:ea typeface="Lexend Deca"/>
                <a:cs typeface="Lexend Deca"/>
              </a:rPr>
              <a:t>A message that fits the actual step</a:t>
            </a:r>
          </a:p>
        </p:txBody>
      </p:sp>
      <p:sp>
        <p:nvSpPr>
          <p:cNvPr id="3" name="">
            <a:extLst xmlns:a="http://schemas.openxmlformats.org/drawingml/2006/main">
              <a:ext uri="{FF2B5EF4-FFF2-40B4-BE49-F238E27FC236}">
                <a16:creationId xmlns:a16="http://schemas.microsoft.com/office/drawing/2014/main" id="{D8A87407-BC74-4025-A347-D5E80F0E36F0}"/>
              </a:ext>
            </a:extLst>
          </p:cNvPr>
          <p:cNvSpPr>
            <a:spLocks xmlns:a="http://schemas.openxmlformats.org/drawingml/2006/main" noGrp="1"/>
          </p:cNvSpPr>
          <p:nvPr/>
        </p:nvSpPr>
        <p:spPr>
          <a:xfrm xmlns:a="http://schemas.openxmlformats.org/drawingml/2006/main">
            <a:off x="647700" y="2076450"/>
            <a:ext cx="108585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0">
                <a:solidFill>
                  <a:srgbClr val="202020"/>
                </a:solidFill>
                <a:latin typeface="Lexend Deca"/>
                <a:ea typeface="Lexend Deca"/>
                <a:cs typeface="Lexend Deca"/>
              </a:defRPr>
            </a:defPPr>
          </a:lstStyle>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Verification still unrecorded?</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Offer help with the official instructions.</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Verification recorded? Move on.</a:t>
            </a:r>
          </a:p>
        </p:txBody>
      </p:sp>
      <p:sp>
        <p:nvSpPr>
          <p:cNvPr id="4" name="">
            <a:extLst xmlns:a="http://schemas.openxmlformats.org/drawingml/2006/main">
              <a:ext uri="{FF2B5EF4-FFF2-40B4-BE49-F238E27FC236}">
                <a16:creationId xmlns:a16="http://schemas.microsoft.com/office/drawing/2014/main" id="{9AB2EB27-5736-44CF-94F9-C76AF922E4DD}"/>
              </a:ext>
            </a:extLst>
          </p:cNvPr>
          <p:cNvSpPr>
            <a:spLocks xmlns:a="http://schemas.openxmlformats.org/drawingml/2006/main" noGrp="1"/>
          </p:cNvSpPr>
          <p:nvPr/>
        </p:nvSpPr>
        <p:spPr>
          <a:xfrm xmlns:a="http://schemas.openxmlformats.org/drawingml/2006/main">
            <a:off x="647700" y="3667125"/>
            <a:ext cx="10668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585858"/>
                </a:solidFill>
                <a:latin typeface="Lexend Deca"/>
                <a:ea typeface="Lexend Deca"/>
                <a:cs typeface="Lexend Deca"/>
              </a:defRPr>
            </a:defPPr>
          </a:lstStyle>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A fresh API check selects the stage.</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AI drafts the relevant reply.</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A person reviews contact permission.</a:t>
            </a:r>
          </a:p>
        </p:txBody>
      </p:sp>
      <p:sp>
        <p:nvSpPr>
          <p:cNvPr id="5" name="">
            <a:extLst xmlns:a="http://schemas.openxmlformats.org/drawingml/2006/main">
              <a:ext uri="{FF2B5EF4-FFF2-40B4-BE49-F238E27FC236}">
                <a16:creationId xmlns:a16="http://schemas.microsoft.com/office/drawing/2014/main" id="{868E67DC-3676-42AF-A6B2-EAE8B7CD2CD6}"/>
              </a:ext>
            </a:extLst>
          </p:cNvPr>
          <p:cNvSpPr>
            <a:spLocks xmlns:a="http://schemas.openxmlformats.org/drawingml/2006/main" noGrp="1"/>
          </p:cNvSpPr>
          <p:nvPr/>
        </p:nvSpPr>
        <p:spPr>
          <a:xfrm xmlns:a="http://schemas.openxmlformats.org/drawingml/2006/main">
            <a:off x="647700" y="5467350"/>
            <a:ext cx="10763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202020"/>
                </a:solidFill>
                <a:latin typeface="Lexend Deca"/>
                <a:ea typeface="Lexend Deca"/>
                <a:cs typeface="Lexend Deca"/>
              </a:defRPr>
            </a:defPPr>
          </a:lstStyle>
          <a:p xmlns:a="http://schemas.openxmlformats.org/drawingml/2006/main">
            <a:pPr>
              <a:defRPr sz="1500" b="0">
                <a:solidFill>
                  <a:srgbClr val="202020"/>
                </a:solidFill>
                <a:latin typeface="Lexend Deca"/>
                <a:ea typeface="Lexend Deca"/>
                <a:cs typeface="Lexend Deca"/>
              </a:defRPr>
            </a:pPr>
            <a:r>
              <a:rPr sz="1500" b="0">
                <a:solidFill>
                  <a:srgbClr val="202020"/>
                </a:solidFill>
                <a:latin typeface="Lexend Deca"/>
                <a:ea typeface="Lexend Deca"/>
                <a:cs typeface="Lexend Deca"/>
              </a:rPr>
              <a:t>Switch the sample KYC flag in the Journey Lab and watch the next step change.</a:t>
            </a:r>
          </a:p>
        </p:txBody>
      </p:sp>
      <p:sp>
        <p:nvSpPr>
          <p:cNvPr id="6" name="">
            <a:extLst xmlns:a="http://schemas.openxmlformats.org/drawingml/2006/main">
              <a:ext uri="{FF2B5EF4-FFF2-40B4-BE49-F238E27FC236}">
                <a16:creationId xmlns:a16="http://schemas.microsoft.com/office/drawing/2014/main" id="{82063DCF-31BD-4DAA-BBF5-80296A8FB54A}"/>
              </a:ext>
            </a:extLst>
          </p:cNvPr>
          <p:cNvSpPr>
            <a:spLocks xmlns:a="http://schemas.openxmlformats.org/drawingml/2006/main" noGrp="1"/>
          </p:cNvSpPr>
          <p:nvPr/>
        </p:nvSpPr>
        <p:spPr>
          <a:xfrm xmlns:a="http://schemas.openxmlformats.org/drawingml/2006/main">
            <a:off x="723900" y="64865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WaterMeetSky  ·  Exness Partner Workshop  ·  Client journey</a:t>
            </a:r>
          </a:p>
        </p:txBody>
      </p:sp>
      <p:sp>
        <p:nvSpPr>
          <p:cNvPr id="7" name="">
            <a:extLst xmlns:a="http://schemas.openxmlformats.org/drawingml/2006/main">
              <a:ext uri="{FF2B5EF4-FFF2-40B4-BE49-F238E27FC236}">
                <a16:creationId xmlns:a16="http://schemas.microsoft.com/office/drawing/2014/main" id="{D0887599-E1C2-493F-A304-E53DBE24A4B4}"/>
              </a:ext>
            </a:extLst>
          </p:cNvPr>
          <p:cNvSpPr>
            <a:spLocks xmlns:a="http://schemas.openxmlformats.org/drawingml/2006/main" noGrp="1"/>
          </p:cNvSpPr>
          <p:nvPr/>
        </p:nvSpPr>
        <p:spPr>
          <a:xfrm xmlns:a="http://schemas.openxmlformats.org/drawingml/2006/main">
            <a:off x="11334750" y="6486525"/>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J6</a:t>
            </a:r>
          </a:p>
        </p:txBody>
      </p:sp>
      <p:pic>
        <p:nvPicPr>
          <p:cNvPr id="8" name="">
            <a:extLst xmlns:a="http://schemas.openxmlformats.org/drawingml/2006/main">
              <a:ext uri="{FF2B5EF4-FFF2-40B4-BE49-F238E27FC236}">
                <a16:creationId xmlns:a16="http://schemas.microsoft.com/office/drawing/2014/main" id="{7AF84F5B-D72C-481B-8FFE-1624D212CC06}"/>
              </a:ext>
            </a:extLst>
          </p:cNvPr>
          <p:cNvPicPr>
            <a:picLocks xmlns:a="http://schemas.openxmlformats.org/drawingml/2006/main" noChangeAspect="1"/>
          </p:cNvPicPr>
          <p:nvPr/>
        </p:nvPicPr>
        <p:blipFill>
          <a:blip xmlns:r="http://schemas.openxmlformats.org/officeDocument/2006/relationships" xmlns:a="http://schemas.openxmlformats.org/drawingml/2006/main" r:embed="R12f4b646dcf44eb2"/>
          <a:stretch xmlns:a="http://schemas.openxmlformats.org/drawingml/2006/main"/>
        </p:blipFill>
        <p:spPr>
          <a:xfrm xmlns:a="http://schemas.openxmlformats.org/drawingml/2006/main">
            <a:off x="342900" y="6448425"/>
            <a:ext cx="304800" cy="304800"/>
          </a:xfrm>
          <a:prstGeom xmlns:a="http://schemas.openxmlformats.org/drawingml/2006/main" prst="rect">
            <a:avLst/>
          </a:prstGeom>
        </p:spPr>
      </p:pic>
    </p:spTree>
    <p:extLst>
      <p:ext uri="{BB962C8B-B14F-4D97-AF65-F5344CB8AC3E}">
        <p14:creationId xmlns:p14="http://schemas.microsoft.com/office/powerpoint/2010/main" val="2020488051"/>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3090C8E-CE22-43F9-ACD7-6DADCB0D5039}"/>
              </a:ext>
            </a:extLst>
          </p:cNvPr>
          <p:cNvSpPr>
            <a:spLocks xmlns:a="http://schemas.openxmlformats.org/drawingml/2006/main" noGrp="1"/>
          </p:cNvSpPr>
          <p:nvPr/>
        </p:nvSpPr>
        <p:spPr>
          <a:xfrm xmlns:a="http://schemas.openxmlformats.org/drawingml/2006/main">
            <a:off x="457200" y="285750"/>
            <a:ext cx="11144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25" b="0">
                <a:solidFill>
                  <a:srgbClr val="585858"/>
                </a:solidFill>
                <a:latin typeface="Lexend Deca"/>
                <a:ea typeface="Lexend Deca"/>
                <a:cs typeface="Lexend Deca"/>
              </a:defRPr>
            </a:defPPr>
          </a:lstStyle>
          <a:p xmlns:a="http://schemas.openxmlformats.org/drawingml/2006/main">
            <a:pPr>
              <a:defRPr sz="1125" b="0">
                <a:solidFill>
                  <a:srgbClr val="585858"/>
                </a:solidFill>
                <a:latin typeface="Lexend Deca"/>
                <a:ea typeface="Lexend Deca"/>
                <a:cs typeface="Lexend Deca"/>
              </a:defRPr>
            </a:pPr>
            <a:r>
              <a:rPr sz="1125" b="0">
                <a:solidFill>
                  <a:srgbClr val="585858"/>
                </a:solidFill>
                <a:latin typeface="Lexend Deca"/>
                <a:ea typeface="Lexend Deca"/>
                <a:cs typeface="Lexend Deca"/>
              </a:rPr>
              <a:t>Engagement scenario</a:t>
            </a:r>
          </a:p>
        </p:txBody>
      </p:sp>
      <p:sp>
        <p:nvSpPr>
          <p:cNvPr id="2" name="">
            <a:extLst xmlns:a="http://schemas.openxmlformats.org/drawingml/2006/main">
              <a:ext uri="{FF2B5EF4-FFF2-40B4-BE49-F238E27FC236}">
                <a16:creationId xmlns:a16="http://schemas.microsoft.com/office/drawing/2014/main" id="{23CCCA0C-4110-44D2-AB02-F5FC6F3A8A24}"/>
              </a:ext>
            </a:extLst>
          </p:cNvPr>
          <p:cNvSpPr>
            <a:spLocks xmlns:a="http://schemas.openxmlformats.org/drawingml/2006/main" noGrp="1"/>
          </p:cNvSpPr>
          <p:nvPr/>
        </p:nvSpPr>
        <p:spPr>
          <a:xfrm xmlns:a="http://schemas.openxmlformats.org/drawingml/2006/main">
            <a:off x="457200" y="685800"/>
            <a:ext cx="11239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850" b="0">
                <a:solidFill>
                  <a:srgbClr val="202020"/>
                </a:solidFill>
                <a:latin typeface="Lexend Deca"/>
                <a:ea typeface="Lexend Deca"/>
                <a:cs typeface="Lexend Deca"/>
              </a:defRPr>
            </a:defPPr>
          </a:lstStyle>
          <a:p xmlns:a="http://schemas.openxmlformats.org/drawingml/2006/main">
            <a:pPr>
              <a:defRPr sz="2850" b="0">
                <a:solidFill>
                  <a:srgbClr val="202020"/>
                </a:solidFill>
                <a:latin typeface="Lexend Deca"/>
                <a:ea typeface="Lexend Deca"/>
                <a:cs typeface="Lexend Deca"/>
              </a:defRPr>
            </a:pPr>
            <a:r>
              <a:rPr sz="2850" b="0">
                <a:solidFill>
                  <a:srgbClr val="202020"/>
                </a:solidFill>
                <a:latin typeface="Lexend Deca"/>
                <a:ea typeface="Lexend Deca"/>
                <a:cs typeface="Lexend Deca"/>
              </a:rPr>
              <a:t>Support continues after onboarding</a:t>
            </a:r>
          </a:p>
        </p:txBody>
      </p:sp>
      <p:sp>
        <p:nvSpPr>
          <p:cNvPr id="3" name="">
            <a:extLst xmlns:a="http://schemas.openxmlformats.org/drawingml/2006/main">
              <a:ext uri="{FF2B5EF4-FFF2-40B4-BE49-F238E27FC236}">
                <a16:creationId xmlns:a16="http://schemas.microsoft.com/office/drawing/2014/main" id="{D48F9106-76BF-4822-BF75-B991C8D9A348}"/>
              </a:ext>
            </a:extLst>
          </p:cNvPr>
          <p:cNvSpPr>
            <a:spLocks xmlns:a="http://schemas.openxmlformats.org/drawingml/2006/main" noGrp="1"/>
          </p:cNvSpPr>
          <p:nvPr/>
        </p:nvSpPr>
        <p:spPr>
          <a:xfrm xmlns:a="http://schemas.openxmlformats.org/drawingml/2006/main">
            <a:off x="647700" y="2076450"/>
            <a:ext cx="108585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0">
                <a:solidFill>
                  <a:srgbClr val="202020"/>
                </a:solidFill>
                <a:latin typeface="Lexend Deca"/>
                <a:ea typeface="Lexend Deca"/>
                <a:cs typeface="Lexend Deca"/>
              </a:defRPr>
            </a:defPPr>
          </a:lstStyle>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Useful lessons answer the questions</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people actually ask. Human support</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handles the problems that remain.</a:t>
            </a:r>
          </a:p>
        </p:txBody>
      </p:sp>
      <p:sp>
        <p:nvSpPr>
          <p:cNvPr id="4" name="">
            <a:extLst xmlns:a="http://schemas.openxmlformats.org/drawingml/2006/main">
              <a:ext uri="{FF2B5EF4-FFF2-40B4-BE49-F238E27FC236}">
                <a16:creationId xmlns:a16="http://schemas.microsoft.com/office/drawing/2014/main" id="{2BA847F3-FB2F-4EDD-8AAE-1C90B740BE47}"/>
              </a:ext>
            </a:extLst>
          </p:cNvPr>
          <p:cNvSpPr>
            <a:spLocks xmlns:a="http://schemas.openxmlformats.org/drawingml/2006/main" noGrp="1"/>
          </p:cNvSpPr>
          <p:nvPr/>
        </p:nvSpPr>
        <p:spPr>
          <a:xfrm xmlns:a="http://schemas.openxmlformats.org/drawingml/2006/main">
            <a:off x="647700" y="3667125"/>
            <a:ext cx="10668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585858"/>
                </a:solidFill>
                <a:latin typeface="Lexend Deca"/>
                <a:ea typeface="Lexend Deca"/>
                <a:cs typeface="Lexend Deca"/>
              </a:defRPr>
            </a:defPPr>
          </a:lstStyle>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After a gap in conversation, ask</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whether help, a lesson or a pause</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would be useful. Respect the answer.</a:t>
            </a:r>
          </a:p>
        </p:txBody>
      </p:sp>
      <p:sp>
        <p:nvSpPr>
          <p:cNvPr id="5" name="">
            <a:extLst xmlns:a="http://schemas.openxmlformats.org/drawingml/2006/main">
              <a:ext uri="{FF2B5EF4-FFF2-40B4-BE49-F238E27FC236}">
                <a16:creationId xmlns:a16="http://schemas.microsoft.com/office/drawing/2014/main" id="{B5C31E47-1CA6-4765-B6EC-B56ED3EB9E05}"/>
              </a:ext>
            </a:extLst>
          </p:cNvPr>
          <p:cNvSpPr>
            <a:spLocks xmlns:a="http://schemas.openxmlformats.org/drawingml/2006/main" noGrp="1"/>
          </p:cNvSpPr>
          <p:nvPr/>
        </p:nvSpPr>
        <p:spPr>
          <a:xfrm xmlns:a="http://schemas.openxmlformats.org/drawingml/2006/main">
            <a:off x="647700" y="5467350"/>
            <a:ext cx="10763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202020"/>
                </a:solidFill>
                <a:latin typeface="Lexend Deca"/>
                <a:ea typeface="Lexend Deca"/>
                <a:cs typeface="Lexend Deca"/>
              </a:defRPr>
            </a:defPPr>
          </a:lstStyle>
          <a:p xmlns:a="http://schemas.openxmlformats.org/drawingml/2006/main">
            <a:pPr>
              <a:defRPr sz="1500" b="0">
                <a:solidFill>
                  <a:srgbClr val="202020"/>
                </a:solidFill>
                <a:latin typeface="Lexend Deca"/>
                <a:ea typeface="Lexend Deca"/>
                <a:cs typeface="Lexend Deca"/>
              </a:defRPr>
            </a:pPr>
            <a:r>
              <a:rPr sz="1500" b="0">
                <a:solidFill>
                  <a:srgbClr val="202020"/>
                </a:solidFill>
                <a:latin typeface="Lexend Deca"/>
                <a:ea typeface="Lexend Deca"/>
                <a:cs typeface="Lexend Deca"/>
              </a:rPr>
              <a:t>Try /journey return, then /journey stop.</a:t>
            </a:r>
          </a:p>
        </p:txBody>
      </p:sp>
      <p:sp>
        <p:nvSpPr>
          <p:cNvPr id="6" name="">
            <a:extLst xmlns:a="http://schemas.openxmlformats.org/drawingml/2006/main">
              <a:ext uri="{FF2B5EF4-FFF2-40B4-BE49-F238E27FC236}">
                <a16:creationId xmlns:a16="http://schemas.microsoft.com/office/drawing/2014/main" id="{6B6790DE-B598-4CEB-A736-F341909C0F81}"/>
              </a:ext>
            </a:extLst>
          </p:cNvPr>
          <p:cNvSpPr>
            <a:spLocks xmlns:a="http://schemas.openxmlformats.org/drawingml/2006/main" noGrp="1"/>
          </p:cNvSpPr>
          <p:nvPr/>
        </p:nvSpPr>
        <p:spPr>
          <a:xfrm xmlns:a="http://schemas.openxmlformats.org/drawingml/2006/main">
            <a:off x="723900" y="64865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WaterMeetSky  ·  Exness Partner Workshop  ·  Client journey</a:t>
            </a:r>
          </a:p>
        </p:txBody>
      </p:sp>
      <p:sp>
        <p:nvSpPr>
          <p:cNvPr id="7" name="">
            <a:extLst xmlns:a="http://schemas.openxmlformats.org/drawingml/2006/main">
              <a:ext uri="{FF2B5EF4-FFF2-40B4-BE49-F238E27FC236}">
                <a16:creationId xmlns:a16="http://schemas.microsoft.com/office/drawing/2014/main" id="{3869771C-844F-49DD-B695-68203FD73CE3}"/>
              </a:ext>
            </a:extLst>
          </p:cNvPr>
          <p:cNvSpPr>
            <a:spLocks xmlns:a="http://schemas.openxmlformats.org/drawingml/2006/main" noGrp="1"/>
          </p:cNvSpPr>
          <p:nvPr/>
        </p:nvSpPr>
        <p:spPr>
          <a:xfrm xmlns:a="http://schemas.openxmlformats.org/drawingml/2006/main">
            <a:off x="11334750" y="6486525"/>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J7</a:t>
            </a:r>
          </a:p>
        </p:txBody>
      </p:sp>
      <p:pic>
        <p:nvPicPr>
          <p:cNvPr id="8" name="">
            <a:extLst xmlns:a="http://schemas.openxmlformats.org/drawingml/2006/main">
              <a:ext uri="{FF2B5EF4-FFF2-40B4-BE49-F238E27FC236}">
                <a16:creationId xmlns:a16="http://schemas.microsoft.com/office/drawing/2014/main" id="{49F410F0-B8F4-4E36-A0C0-A65BFE75CB84}"/>
              </a:ext>
            </a:extLst>
          </p:cNvPr>
          <p:cNvPicPr>
            <a:picLocks xmlns:a="http://schemas.openxmlformats.org/drawingml/2006/main" noChangeAspect="1"/>
          </p:cNvPicPr>
          <p:nvPr/>
        </p:nvPicPr>
        <p:blipFill>
          <a:blip xmlns:r="http://schemas.openxmlformats.org/officeDocument/2006/relationships" xmlns:a="http://schemas.openxmlformats.org/drawingml/2006/main" r:embed="Ra0fe8d6b35124fc3"/>
          <a:stretch xmlns:a="http://schemas.openxmlformats.org/drawingml/2006/main"/>
        </p:blipFill>
        <p:spPr>
          <a:xfrm xmlns:a="http://schemas.openxmlformats.org/drawingml/2006/main">
            <a:off x="342900" y="6448425"/>
            <a:ext cx="304800" cy="304800"/>
          </a:xfrm>
          <a:prstGeom xmlns:a="http://schemas.openxmlformats.org/drawingml/2006/main" prst="rect">
            <a:avLst/>
          </a:prstGeom>
        </p:spPr>
      </p:pic>
    </p:spTree>
    <p:extLst>
      <p:ext uri="{BB962C8B-B14F-4D97-AF65-F5344CB8AC3E}">
        <p14:creationId xmlns:p14="http://schemas.microsoft.com/office/powerpoint/2010/main" val="500411925"/>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90D5D0A-165B-4A0F-AFF2-0021F07190BB}"/>
              </a:ext>
            </a:extLst>
          </p:cNvPr>
          <p:cNvSpPr>
            <a:spLocks xmlns:a="http://schemas.openxmlformats.org/drawingml/2006/main" noGrp="1"/>
          </p:cNvSpPr>
          <p:nvPr/>
        </p:nvSpPr>
        <p:spPr>
          <a:xfrm xmlns:a="http://schemas.openxmlformats.org/drawingml/2006/main">
            <a:off x="457200" y="285750"/>
            <a:ext cx="11144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125" b="0">
                <a:solidFill>
                  <a:srgbClr val="585858"/>
                </a:solidFill>
                <a:latin typeface="Lexend Deca"/>
                <a:ea typeface="Lexend Deca"/>
                <a:cs typeface="Lexend Deca"/>
              </a:defRPr>
            </a:defPPr>
          </a:lstStyle>
          <a:p xmlns:a="http://schemas.openxmlformats.org/drawingml/2006/main">
            <a:pPr>
              <a:defRPr sz="1125" b="0">
                <a:solidFill>
                  <a:srgbClr val="585858"/>
                </a:solidFill>
                <a:latin typeface="Lexend Deca"/>
                <a:ea typeface="Lexend Deca"/>
                <a:cs typeface="Lexend Deca"/>
              </a:defRPr>
            </a:pPr>
            <a:r>
              <a:rPr sz="1125" b="0">
                <a:solidFill>
                  <a:srgbClr val="585858"/>
                </a:solidFill>
                <a:latin typeface="Lexend Deca"/>
                <a:ea typeface="Lexend Deca"/>
                <a:cs typeface="Lexend Deca"/>
              </a:rPr>
              <a:t>Live business challenge</a:t>
            </a:r>
          </a:p>
        </p:txBody>
      </p:sp>
      <p:sp>
        <p:nvSpPr>
          <p:cNvPr id="2" name="">
            <a:extLst xmlns:a="http://schemas.openxmlformats.org/drawingml/2006/main">
              <a:ext uri="{FF2B5EF4-FFF2-40B4-BE49-F238E27FC236}">
                <a16:creationId xmlns:a16="http://schemas.microsoft.com/office/drawing/2014/main" id="{4B59743E-75A5-45FF-BC99-E4A4C1293D06}"/>
              </a:ext>
            </a:extLst>
          </p:cNvPr>
          <p:cNvSpPr>
            <a:spLocks xmlns:a="http://schemas.openxmlformats.org/drawingml/2006/main" noGrp="1"/>
          </p:cNvSpPr>
          <p:nvPr/>
        </p:nvSpPr>
        <p:spPr>
          <a:xfrm xmlns:a="http://schemas.openxmlformats.org/drawingml/2006/main">
            <a:off x="457200" y="685800"/>
            <a:ext cx="11239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850" b="0">
                <a:solidFill>
                  <a:srgbClr val="202020"/>
                </a:solidFill>
                <a:latin typeface="Lexend Deca"/>
                <a:ea typeface="Lexend Deca"/>
                <a:cs typeface="Lexend Deca"/>
              </a:defRPr>
            </a:defPPr>
          </a:lstStyle>
          <a:p xmlns:a="http://schemas.openxmlformats.org/drawingml/2006/main">
            <a:pPr>
              <a:defRPr sz="2850" b="0">
                <a:solidFill>
                  <a:srgbClr val="202020"/>
                </a:solidFill>
                <a:latin typeface="Lexend Deca"/>
                <a:ea typeface="Lexend Deca"/>
                <a:cs typeface="Lexend Deca"/>
              </a:defRPr>
            </a:pPr>
            <a:r>
              <a:rPr sz="2850" b="0">
                <a:solidFill>
                  <a:srgbClr val="202020"/>
                </a:solidFill>
                <a:latin typeface="Lexend Deca"/>
                <a:ea typeface="Lexend Deca"/>
                <a:cs typeface="Lexend Deca"/>
              </a:rPr>
              <a:t>One journey you can run on Monday</a:t>
            </a:r>
          </a:p>
        </p:txBody>
      </p:sp>
      <p:sp>
        <p:nvSpPr>
          <p:cNvPr id="3" name="">
            <a:extLst xmlns:a="http://schemas.openxmlformats.org/drawingml/2006/main">
              <a:ext uri="{FF2B5EF4-FFF2-40B4-BE49-F238E27FC236}">
                <a16:creationId xmlns:a16="http://schemas.microsoft.com/office/drawing/2014/main" id="{F62F6424-5B9E-4F0E-8633-7309EDC0E249}"/>
              </a:ext>
            </a:extLst>
          </p:cNvPr>
          <p:cNvSpPr>
            <a:spLocks xmlns:a="http://schemas.openxmlformats.org/drawingml/2006/main" noGrp="1"/>
          </p:cNvSpPr>
          <p:nvPr/>
        </p:nvSpPr>
        <p:spPr>
          <a:xfrm xmlns:a="http://schemas.openxmlformats.org/drawingml/2006/main">
            <a:off x="647700" y="2076450"/>
            <a:ext cx="108585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0">
                <a:solidFill>
                  <a:srgbClr val="202020"/>
                </a:solidFill>
                <a:latin typeface="Lexend Deca"/>
                <a:ea typeface="Lexend Deca"/>
                <a:cs typeface="Lexend Deca"/>
              </a:defRPr>
            </a:defPPr>
          </a:lstStyle>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Choose a prospect and a real question.</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Build the welcome and next-step rule.</a:t>
            </a:r>
          </a:p>
          <a:p xmlns:a="http://schemas.openxmlformats.org/drawingml/2006/main">
            <a:pPr>
              <a:defRPr sz="2325" b="0">
                <a:solidFill>
                  <a:srgbClr val="202020"/>
                </a:solidFill>
                <a:latin typeface="Lexend Deca"/>
                <a:ea typeface="Lexend Deca"/>
                <a:cs typeface="Lexend Deca"/>
              </a:defRPr>
            </a:pPr>
            <a:r>
              <a:rPr sz="2325" b="0">
                <a:solidFill>
                  <a:srgbClr val="202020"/>
                </a:solidFill>
                <a:latin typeface="Lexend Deca"/>
                <a:ea typeface="Lexend Deca"/>
                <a:cs typeface="Lexend Deca"/>
              </a:rPr>
              <a:t>Prepare one follow-up and one lesson.</a:t>
            </a:r>
          </a:p>
        </p:txBody>
      </p:sp>
      <p:sp>
        <p:nvSpPr>
          <p:cNvPr id="4" name="">
            <a:extLst xmlns:a="http://schemas.openxmlformats.org/drawingml/2006/main">
              <a:ext uri="{FF2B5EF4-FFF2-40B4-BE49-F238E27FC236}">
                <a16:creationId xmlns:a16="http://schemas.microsoft.com/office/drawing/2014/main" id="{BFAE6008-5C17-41D3-845D-16F688204FD9}"/>
              </a:ext>
            </a:extLst>
          </p:cNvPr>
          <p:cNvSpPr>
            <a:spLocks xmlns:a="http://schemas.openxmlformats.org/drawingml/2006/main" noGrp="1"/>
          </p:cNvSpPr>
          <p:nvPr/>
        </p:nvSpPr>
        <p:spPr>
          <a:xfrm xmlns:a="http://schemas.openxmlformats.org/drawingml/2006/main">
            <a:off x="647700" y="3667125"/>
            <a:ext cx="10668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585858"/>
                </a:solidFill>
                <a:latin typeface="Lexend Deca"/>
                <a:ea typeface="Lexend Deca"/>
                <a:cs typeface="Lexend Deca"/>
              </a:defRPr>
            </a:defPPr>
          </a:lstStyle>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State which API evidence you need.</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Show what happens if it is missing.</a:t>
            </a:r>
          </a:p>
          <a:p xmlns:a="http://schemas.openxmlformats.org/drawingml/2006/main">
            <a:pPr>
              <a:defRPr sz="1800" b="0">
                <a:solidFill>
                  <a:srgbClr val="585858"/>
                </a:solidFill>
                <a:latin typeface="Lexend Deca"/>
                <a:ea typeface="Lexend Deca"/>
                <a:cs typeface="Lexend Deca"/>
              </a:defRPr>
            </a:pPr>
            <a:r>
              <a:rPr sz="1800" b="0">
                <a:solidFill>
                  <a:srgbClr val="585858"/>
                </a:solidFill>
                <a:latin typeface="Lexend Deca"/>
                <a:ea typeface="Lexend Deca"/>
                <a:cs typeface="Lexend Deca"/>
              </a:rPr>
              <a:t>Choose one outcome to measure.</a:t>
            </a:r>
          </a:p>
        </p:txBody>
      </p:sp>
      <p:sp>
        <p:nvSpPr>
          <p:cNvPr id="5" name="">
            <a:extLst xmlns:a="http://schemas.openxmlformats.org/drawingml/2006/main">
              <a:ext uri="{FF2B5EF4-FFF2-40B4-BE49-F238E27FC236}">
                <a16:creationId xmlns:a16="http://schemas.microsoft.com/office/drawing/2014/main" id="{69B4AA84-6702-41BF-B0B6-F98A2E5F59EF}"/>
              </a:ext>
            </a:extLst>
          </p:cNvPr>
          <p:cNvSpPr>
            <a:spLocks xmlns:a="http://schemas.openxmlformats.org/drawingml/2006/main" noGrp="1"/>
          </p:cNvSpPr>
          <p:nvPr/>
        </p:nvSpPr>
        <p:spPr>
          <a:xfrm xmlns:a="http://schemas.openxmlformats.org/drawingml/2006/main">
            <a:off x="647700" y="5467350"/>
            <a:ext cx="10763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202020"/>
                </a:solidFill>
                <a:latin typeface="Lexend Deca"/>
                <a:ea typeface="Lexend Deca"/>
                <a:cs typeface="Lexend Deca"/>
              </a:defRPr>
            </a:defPPr>
          </a:lstStyle>
          <a:p xmlns:a="http://schemas.openxmlformats.org/drawingml/2006/main">
            <a:pPr>
              <a:defRPr sz="1500" b="0">
                <a:solidFill>
                  <a:srgbClr val="202020"/>
                </a:solidFill>
                <a:latin typeface="Lexend Deca"/>
                <a:ea typeface="Lexend Deca"/>
                <a:cs typeface="Lexend Deca"/>
              </a:defRPr>
            </a:pPr>
            <a:r>
              <a:rPr sz="1500" b="0">
                <a:solidFill>
                  <a:srgbClr val="202020"/>
                </a:solidFill>
                <a:latin typeface="Lexend Deca"/>
                <a:ea typeface="Lexend Deca"/>
                <a:cs typeface="Lexend Deca"/>
              </a:rPr>
              <a:t>Download the workflows, prompts and editable messages at workshop.wms.africa/journey</a:t>
            </a:r>
          </a:p>
        </p:txBody>
      </p:sp>
      <p:sp>
        <p:nvSpPr>
          <p:cNvPr id="6" name="">
            <a:extLst xmlns:a="http://schemas.openxmlformats.org/drawingml/2006/main">
              <a:ext uri="{FF2B5EF4-FFF2-40B4-BE49-F238E27FC236}">
                <a16:creationId xmlns:a16="http://schemas.microsoft.com/office/drawing/2014/main" id="{5E0CA2EB-A699-40CA-9F03-8683A3A3A83D}"/>
              </a:ext>
            </a:extLst>
          </p:cNvPr>
          <p:cNvSpPr>
            <a:spLocks xmlns:a="http://schemas.openxmlformats.org/drawingml/2006/main" noGrp="1"/>
          </p:cNvSpPr>
          <p:nvPr/>
        </p:nvSpPr>
        <p:spPr>
          <a:xfrm xmlns:a="http://schemas.openxmlformats.org/drawingml/2006/main">
            <a:off x="723900" y="64865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WaterMeetSky  ·  Exness Partner Workshop  ·  Client journey</a:t>
            </a:r>
          </a:p>
        </p:txBody>
      </p:sp>
      <p:sp>
        <p:nvSpPr>
          <p:cNvPr id="7" name="">
            <a:extLst xmlns:a="http://schemas.openxmlformats.org/drawingml/2006/main">
              <a:ext uri="{FF2B5EF4-FFF2-40B4-BE49-F238E27FC236}">
                <a16:creationId xmlns:a16="http://schemas.microsoft.com/office/drawing/2014/main" id="{F200B913-29F7-456C-A4DC-3A2410E0C969}"/>
              </a:ext>
            </a:extLst>
          </p:cNvPr>
          <p:cNvSpPr>
            <a:spLocks xmlns:a="http://schemas.openxmlformats.org/drawingml/2006/main" noGrp="1"/>
          </p:cNvSpPr>
          <p:nvPr/>
        </p:nvSpPr>
        <p:spPr>
          <a:xfrm xmlns:a="http://schemas.openxmlformats.org/drawingml/2006/main">
            <a:off x="11334750" y="6486525"/>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888888"/>
                </a:solidFill>
                <a:latin typeface="Lexend Deca"/>
                <a:ea typeface="Lexend Deca"/>
                <a:cs typeface="Lexend Deca"/>
              </a:defRPr>
            </a:defPPr>
          </a:lstStyle>
          <a:p xmlns:a="http://schemas.openxmlformats.org/drawingml/2006/main">
            <a:pPr>
              <a:defRPr sz="975" b="0">
                <a:solidFill>
                  <a:srgbClr val="888888"/>
                </a:solidFill>
                <a:latin typeface="Lexend Deca"/>
                <a:ea typeface="Lexend Deca"/>
                <a:cs typeface="Lexend Deca"/>
              </a:defRPr>
            </a:pPr>
            <a:r>
              <a:rPr sz="975" b="0">
                <a:solidFill>
                  <a:srgbClr val="888888"/>
                </a:solidFill>
                <a:latin typeface="Lexend Deca"/>
                <a:ea typeface="Lexend Deca"/>
                <a:cs typeface="Lexend Deca"/>
              </a:rPr>
              <a:t>J8</a:t>
            </a:r>
          </a:p>
        </p:txBody>
      </p:sp>
      <p:pic>
        <p:nvPicPr>
          <p:cNvPr id="8" name="">
            <a:extLst xmlns:a="http://schemas.openxmlformats.org/drawingml/2006/main">
              <a:ext uri="{FF2B5EF4-FFF2-40B4-BE49-F238E27FC236}">
                <a16:creationId xmlns:a16="http://schemas.microsoft.com/office/drawing/2014/main" id="{F827CA52-3348-40EA-8CF3-AD487E2D8FF1}"/>
              </a:ext>
            </a:extLst>
          </p:cNvPr>
          <p:cNvPicPr>
            <a:picLocks xmlns:a="http://schemas.openxmlformats.org/drawingml/2006/main" noChangeAspect="1"/>
          </p:cNvPicPr>
          <p:nvPr/>
        </p:nvPicPr>
        <p:blipFill>
          <a:blip xmlns:r="http://schemas.openxmlformats.org/officeDocument/2006/relationships" xmlns:a="http://schemas.openxmlformats.org/drawingml/2006/main" r:embed="R39c0c54119aa44b5"/>
          <a:stretch xmlns:a="http://schemas.openxmlformats.org/drawingml/2006/main"/>
        </p:blipFill>
        <p:spPr>
          <a:xfrm xmlns:a="http://schemas.openxmlformats.org/drawingml/2006/main">
            <a:off x="342900" y="6448425"/>
            <a:ext cx="304800" cy="304800"/>
          </a:xfrm>
          <a:prstGeom xmlns:a="http://schemas.openxmlformats.org/drawingml/2006/main" prst="rect">
            <a:avLst/>
          </a:prstGeom>
        </p:spPr>
      </p:pic>
    </p:spTree>
    <p:extLst>
      <p:ext uri="{BB962C8B-B14F-4D97-AF65-F5344CB8AC3E}">
        <p14:creationId xmlns:p14="http://schemas.microsoft.com/office/powerpoint/2010/main" val="1922874413"/>
      </p:ext>
    </p:extLst>
  </p:cSld>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2026-08-28T02:31:32Z</dcterms:created>
  <dc:creator>Sena Quashie</dc:creator>
</cp:coreProperties>
</file>